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omments/modernComment_131_905B78DC.xml" ContentType="application/vnd.ms-powerpoint.comments+xml"/>
  <Override PartName="/ppt/comments/modernComment_11B_5E7401A8.xml" ContentType="application/vnd.ms-powerpoint.comments+xml"/>
  <Override PartName="/ppt/comments/modernComment_130_226003C8.xml" ContentType="application/vnd.ms-powerpoint.comments+xml"/>
  <Override PartName="/ppt/comments/modernComment_125_E14C55FC.xml" ContentType="application/vnd.ms-powerpoint.comments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2" r:id="rId4"/>
  </p:sldMasterIdLst>
  <p:notesMasterIdLst>
    <p:notesMasterId r:id="rId27"/>
  </p:notesMasterIdLst>
  <p:sldIdLst>
    <p:sldId id="256" r:id="rId5"/>
    <p:sldId id="268" r:id="rId6"/>
    <p:sldId id="299" r:id="rId7"/>
    <p:sldId id="294" r:id="rId8"/>
    <p:sldId id="305" r:id="rId9"/>
    <p:sldId id="271" r:id="rId10"/>
    <p:sldId id="277" r:id="rId11"/>
    <p:sldId id="295" r:id="rId12"/>
    <p:sldId id="275" r:id="rId13"/>
    <p:sldId id="296" r:id="rId14"/>
    <p:sldId id="276" r:id="rId15"/>
    <p:sldId id="278" r:id="rId16"/>
    <p:sldId id="279" r:id="rId17"/>
    <p:sldId id="281" r:id="rId18"/>
    <p:sldId id="301" r:id="rId19"/>
    <p:sldId id="300" r:id="rId20"/>
    <p:sldId id="283" r:id="rId21"/>
    <p:sldId id="304" r:id="rId22"/>
    <p:sldId id="273" r:id="rId23"/>
    <p:sldId id="274" r:id="rId24"/>
    <p:sldId id="293" r:id="rId25"/>
    <p:sldId id="297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B675F62-9511-95EA-4ECF-20347BF513E9}" name="Race Palafox" initials="RP" userId="S::race.palafox@irma-insights.com::6e3dd087-5de0-42c9-92ef-00217de94e4b" providerId="AD"/>
  <p188:author id="{2208FC7B-49B0-9E44-2A17-4012C7D87241}" name="Richelle Padilla" initials="RP" userId="S::richelle.padilla@irma-insights.com::5984d9e4-8b59-4ac4-8883-a4f60f902b6e" providerId="AD"/>
  <p188:author id="{B0B3DE7D-0131-AABB-B57C-A3E2A48636FD}" name="Richelle Padilla" initials="RP" userId="S::rpadilla@socialgrowthstrategies.onmicrosoft.com::787f7ec0-2a29-4f94-800e-bf9018391a7b" providerId="AD"/>
  <p188:author id="{F90F8EA4-2757-0BC2-B797-D1FCEE23B692}" name="Myla C. Gonzalez" initials="" userId="S::myla.gonzalez@irma-insights.com::5dd6341c-1719-4467-9bcc-3c00b5f31e8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0C6F"/>
    <a:srgbClr val="5A2C7F"/>
    <a:srgbClr val="7FBA59"/>
    <a:srgbClr val="F9683A"/>
    <a:srgbClr val="FDFDFD"/>
    <a:srgbClr val="F0F0F0"/>
    <a:srgbClr val="EEF4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4B9675-467F-496D-BBD4-7E250AD15949}" v="321" dt="2026-02-25T13:37:35.463"/>
    <p1510:client id="{7C8F5FE5-D195-197F-B859-A7588A911997}" v="2" dt="2026-02-25T05:47:25.917"/>
    <p1510:client id="{B86C9B4C-BA49-A2E5-125B-FD5E52BD8B5C}" v="4" dt="2026-02-25T05:52:58.542"/>
    <p1510:client id="{CC61E470-3D49-D3D1-18B2-E2623A7702CB}" v="2198" dt="2026-02-25T06:55:06.41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606" autoAdjust="0"/>
  </p:normalViewPr>
  <p:slideViewPr>
    <p:cSldViewPr snapToGrid="0">
      <p:cViewPr varScale="1">
        <p:scale>
          <a:sx n="55" d="100"/>
          <a:sy n="55" d="100"/>
        </p:scale>
        <p:origin x="10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omments/modernComment_11B_5E7401A8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C67B0D9C-5D6C-454B-B807-38A51551694E}" authorId="{8B675F62-9511-95EA-4ECF-20347BF513E9}" status="resolved" created="2026-02-24T11:33:52.912" complete="100000">
    <pc:sldMkLst xmlns:pc="http://schemas.microsoft.com/office/powerpoint/2013/main/command">
      <pc:docMk/>
      <pc:sldMk cId="1584660904" sldId="283"/>
    </pc:sldMkLst>
    <p188:txBody>
      <a:bodyPr/>
      <a:lstStyle/>
      <a:p>
        <a:r>
          <a:rPr lang="en-US"/>
          <a:t>add slide on how to register - for self, kids and someone else</a:t>
        </a:r>
      </a:p>
    </p188:txBody>
    <p188:extLst>
      <p:ext xmlns:p="http://schemas.openxmlformats.org/presentationml/2006/main" uri="{57CB4572-C831-44C2-8A1C-0ADB6CCDFE69}">
        <p223:reactions xmlns:p223="http://schemas.microsoft.com/office/powerpoint/2022/03/main">
          <p223:rxn type="👍">
            <p223:instance time="2026-02-25T05:35:12.673" authorId="{2208FC7B-49B0-9E44-2A17-4012C7D87241}"/>
          </p223:rxn>
        </p223:reactions>
      </p:ext>
    </p188:extLst>
  </p188:cm>
</p188:cmLst>
</file>

<file path=ppt/comments/modernComment_125_E14C55FC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C5D9494D-EC36-4548-A236-1C34CEC7864A}" authorId="{8B675F62-9511-95EA-4ECF-20347BF513E9}" created="2026-02-24T11:35:25.187">
    <pc:sldMkLst xmlns:pc="http://schemas.microsoft.com/office/powerpoint/2013/main/command">
      <pc:docMk/>
      <pc:sldMk cId="3779876348" sldId="293"/>
    </pc:sldMkLst>
    <p188:txBody>
      <a:bodyPr/>
      <a:lstStyle/>
      <a:p>
        <a:r>
          <a:rPr lang="en-US"/>
          <a:t>add other qs raised by LBC.... can foreigner avail et alp[;</a:t>
        </a:r>
      </a:p>
    </p188:txBody>
  </p188:cm>
</p188:cmLst>
</file>

<file path=ppt/comments/modernComment_130_226003C8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20A2C2F2-BAA4-430B-8B09-E1245E296D13}" authorId="{2208FC7B-49B0-9E44-2A17-4012C7D87241}" created="2026-02-25T08:52:58.924" startDate="2026-02-25T08:52:58.924" dueDate="2026-02-25T08:52:58.924" assignedTo="{F90F8EA4-2757-0BC2-B797-D1FCEE23B692}" title="@Myla C. Gonzalez Pls check this version of sales pitch">
    <pc:sldMkLst xmlns:pc="http://schemas.microsoft.com/office/powerpoint/2013/main/command">
      <pc:docMk/>
      <pc:sldMk cId="576717768" sldId="304"/>
    </pc:sldMkLst>
    <p188:txBody>
      <a:bodyPr/>
      <a:lstStyle/>
      <a:p>
        <a:r>
          <a:rPr lang="en-PH"/>
          <a:t>[@Myla C. Gonzalez] Pls check this version of sales pitch</a:t>
        </a:r>
      </a:p>
    </p188:txBody>
    <p188:extLst>
      <p:ext xmlns:p="http://schemas.openxmlformats.org/presentationml/2006/main" uri="{5BB2D875-25FF-4072-B9AC-8F64D62656EB}">
        <p228:taskDetails xmlns:p228="http://schemas.microsoft.com/office/powerpoint/2022/08/main">
          <p228:history>
            <p228:event time="2026-02-25T08:52:58.924" id="{333B7E15-A14C-4DE3-88C6-F9FA8D37E5F7}">
              <p228:atrbtn authorId="{2208FC7B-49B0-9E44-2A17-4012C7D87241}"/>
              <p228:anchr>
                <p228:comment id="{20A2C2F2-BAA4-430B-8B09-E1245E296D13}"/>
              </p228:anchr>
              <p228:add/>
            </p228:event>
            <p228:event time="2026-02-25T08:52:58.924" id="{1CFF0351-7300-4CFF-AB42-CBF31AF9AAC8}">
              <p228:atrbtn authorId="{2208FC7B-49B0-9E44-2A17-4012C7D87241}"/>
              <p228:anchr>
                <p228:comment id="{20A2C2F2-BAA4-430B-8B09-E1245E296D13}"/>
              </p228:anchr>
              <p228:asgn authorId="{F90F8EA4-2757-0BC2-B797-D1FCEE23B692}"/>
            </p228:event>
            <p228:event time="2026-02-25T08:52:58.924" id="{592D2638-3D05-4936-818C-2083ADC2CD6A}">
              <p228:atrbtn authorId="{2208FC7B-49B0-9E44-2A17-4012C7D87241}"/>
              <p228:anchr>
                <p228:comment id="{20A2C2F2-BAA4-430B-8B09-E1245E296D13}"/>
              </p228:anchr>
              <p228:title val="@Myla C. Gonzalez Pls check this version of sales pitch"/>
            </p228:event>
            <p228:event time="2026-02-25T08:52:58.924" id="{483C4E43-8DD4-4E4C-9CE5-7C392C7F5C0D}">
              <p228:atrbtn authorId="{2208FC7B-49B0-9E44-2A17-4012C7D87241}"/>
              <p228:anchr>
                <p228:comment id="{20A2C2F2-BAA4-430B-8B09-E1245E296D13}"/>
              </p228:anchr>
              <p228:date stDt="2026-02-25T08:52:58.924" endDt="2026-02-25T08:52:58.924"/>
            </p228:event>
          </p228:history>
        </p228:taskDetails>
      </p:ext>
    </p188:extLst>
  </p188:cm>
</p188:cmLst>
</file>

<file path=ppt/comments/modernComment_131_905B78DC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845A2253-690E-4F59-9088-9B6117FE1B7B}" authorId="{2208FC7B-49B0-9E44-2A17-4012C7D87241}" created="2026-02-25T08:58:37.542" startDate="2026-02-25T08:58:37.542" dueDate="2026-02-25T08:58:37.542" assignedTo="{F90F8EA4-2757-0BC2-B797-D1FCEE23B692}" title="Concise and more natural version @Myla C. Gonzalez ">
    <pc:sldMkLst xmlns:pc="http://schemas.microsoft.com/office/powerpoint/2013/main/command">
      <pc:docMk/>
      <pc:sldMk cId="2421913820" sldId="305"/>
    </pc:sldMkLst>
    <p188:txBody>
      <a:bodyPr/>
      <a:lstStyle/>
      <a:p>
        <a:r>
          <a:rPr lang="en-PH"/>
          <a:t>Concise and more natural version [@Myla C. Gonzalez] </a:t>
        </a:r>
      </a:p>
    </p188:txBody>
    <p188:extLst>
      <p:ext xmlns:p="http://schemas.openxmlformats.org/presentationml/2006/main" uri="{5BB2D875-25FF-4072-B9AC-8F64D62656EB}">
        <p228:taskDetails xmlns:p228="http://schemas.microsoft.com/office/powerpoint/2022/08/main">
          <p228:history>
            <p228:event time="2026-02-25T08:58:37.542" id="{1FEC0CD9-A321-484A-BA9D-BC284ED0A183}">
              <p228:atrbtn authorId="{2208FC7B-49B0-9E44-2A17-4012C7D87241}"/>
              <p228:anchr>
                <p228:comment id="{845A2253-690E-4F59-9088-9B6117FE1B7B}"/>
              </p228:anchr>
              <p228:add/>
            </p228:event>
            <p228:event time="2026-02-25T08:58:37.542" id="{2E47ABAB-7F1C-46E9-A87B-989A8E7CEB96}">
              <p228:atrbtn authorId="{2208FC7B-49B0-9E44-2A17-4012C7D87241}"/>
              <p228:anchr>
                <p228:comment id="{845A2253-690E-4F59-9088-9B6117FE1B7B}"/>
              </p228:anchr>
              <p228:asgn authorId="{F90F8EA4-2757-0BC2-B797-D1FCEE23B692}"/>
            </p228:event>
            <p228:event time="2026-02-25T08:58:37.542" id="{97E78D29-C334-440C-BBE8-F7CBE5183445}">
              <p228:atrbtn authorId="{2208FC7B-49B0-9E44-2A17-4012C7D87241}"/>
              <p228:anchr>
                <p228:comment id="{845A2253-690E-4F59-9088-9B6117FE1B7B}"/>
              </p228:anchr>
              <p228:title val="Concise and more natural version @Myla C. Gonzalez "/>
            </p228:event>
            <p228:event time="2026-02-25T08:58:37.542" id="{FAA1498D-622B-4A40-8634-7D2B157F3A09}">
              <p228:atrbtn authorId="{2208FC7B-49B0-9E44-2A17-4012C7D87241}"/>
              <p228:anchr>
                <p228:comment id="{845A2253-690E-4F59-9088-9B6117FE1B7B}"/>
              </p228:anchr>
              <p228:date stDt="2026-02-25T08:58:37.542" endDt="2026-02-25T08:58:37.542"/>
            </p228:event>
          </p228:history>
        </p228:taskDetails>
      </p:ext>
    </p188:extLst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P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79AB80-5EC6-4B73-9BAD-1676DC660019}" type="datetimeFigureOut">
              <a:rPr lang="en-PH" smtClean="0"/>
              <a:t>25/02/2026</a:t>
            </a:fld>
            <a:endParaRPr lang="en-P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P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6FACCF-FC32-4CB1-B9F0-12D7BCE0D6BC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988438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F5814-CBB0-4524-8723-84B125B1CE38}" type="datetimeFigureOut">
              <a:rPr lang="en-PH" smtClean="0"/>
              <a:t>25/02/2026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0961B-F75E-491E-922B-E92E427A29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8382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F5814-CBB0-4524-8723-84B125B1CE38}" type="datetimeFigureOut">
              <a:rPr lang="en-PH" smtClean="0"/>
              <a:t>25/02/2026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0961B-F75E-491E-922B-E92E427A29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9204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F5814-CBB0-4524-8723-84B125B1CE38}" type="datetimeFigureOut">
              <a:rPr lang="en-PH" smtClean="0"/>
              <a:t>25/02/2026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0961B-F75E-491E-922B-E92E427A29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8209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 type="tx">
  <p:cSld name="1_Title and Content">
    <p:bg>
      <p:bgPr>
        <a:solidFill>
          <a:srgbClr val="FFFFFF"/>
        </a:solidFill>
        <a:effectLst/>
      </p:bgPr>
    </p:bg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71"/>
          <p:cNvSpPr txBox="1">
            <a:spLocks noGrp="1"/>
          </p:cNvSpPr>
          <p:nvPr>
            <p:ph type="sldNum" idx="12"/>
          </p:nvPr>
        </p:nvSpPr>
        <p:spPr>
          <a:xfrm>
            <a:off x="11058767" y="6541067"/>
            <a:ext cx="298400" cy="2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725" tIns="25725" rIns="25725" bIns="25725" anchor="ctr" anchorCtr="0">
            <a:noAutofit/>
          </a:bodyPr>
          <a:lstStyle>
            <a:lvl1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D0920"/>
              </a:buClr>
              <a:buSzPts val="600"/>
              <a:buFont typeface="Arial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D0920"/>
              </a:buClr>
              <a:buSzPts val="600"/>
              <a:buFont typeface="Arial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D0920"/>
              </a:buClr>
              <a:buSzPts val="600"/>
              <a:buFont typeface="Arial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D0920"/>
              </a:buClr>
              <a:buSzPts val="600"/>
              <a:buFont typeface="Arial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D0920"/>
              </a:buClr>
              <a:buSzPts val="600"/>
              <a:buFont typeface="Arial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D0920"/>
              </a:buClr>
              <a:buSzPts val="600"/>
              <a:buFont typeface="Arial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D0920"/>
              </a:buClr>
              <a:buSzPts val="600"/>
              <a:buFont typeface="Arial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D0920"/>
              </a:buClr>
              <a:buSzPts val="600"/>
              <a:buFont typeface="Arial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D0920"/>
              </a:buClr>
              <a:buSzPts val="600"/>
              <a:buFont typeface="Arial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fld id="{D5A0961B-F75E-491E-922B-E92E427A29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1184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F5814-CBB0-4524-8723-84B125B1CE38}" type="datetimeFigureOut">
              <a:rPr lang="en-PH" smtClean="0"/>
              <a:t>25/02/2026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0961B-F75E-491E-922B-E92E427A29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4885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F5814-CBB0-4524-8723-84B125B1CE38}" type="datetimeFigureOut">
              <a:rPr lang="en-PH" smtClean="0"/>
              <a:t>25/02/2026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0961B-F75E-491E-922B-E92E427A29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6499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F5814-CBB0-4524-8723-84B125B1CE38}" type="datetimeFigureOut">
              <a:rPr lang="en-PH" smtClean="0"/>
              <a:t>25/02/2026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0961B-F75E-491E-922B-E92E427A29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8411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F5814-CBB0-4524-8723-84B125B1CE38}" type="datetimeFigureOut">
              <a:rPr lang="en-PH" smtClean="0"/>
              <a:t>25/02/2026</a:t>
            </a:fld>
            <a:endParaRPr lang="en-P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0961B-F75E-491E-922B-E92E427A29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6713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F5814-CBB0-4524-8723-84B125B1CE38}" type="datetimeFigureOut">
              <a:rPr lang="en-PH" smtClean="0"/>
              <a:t>25/02/2026</a:t>
            </a:fld>
            <a:endParaRPr lang="en-P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0961B-F75E-491E-922B-E92E427A29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6244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F5814-CBB0-4524-8723-84B125B1CE38}" type="datetimeFigureOut">
              <a:rPr lang="en-PH" smtClean="0"/>
              <a:t>25/02/2026</a:t>
            </a:fld>
            <a:endParaRPr lang="en-P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0961B-F75E-491E-922B-E92E427A29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22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F5814-CBB0-4524-8723-84B125B1CE38}" type="datetimeFigureOut">
              <a:rPr lang="en-PH" smtClean="0"/>
              <a:t>25/02/2026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0961B-F75E-491E-922B-E92E427A29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0390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F5814-CBB0-4524-8723-84B125B1CE38}" type="datetimeFigureOut">
              <a:rPr lang="en-PH" smtClean="0"/>
              <a:t>25/02/2026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0961B-F75E-491E-922B-E92E427A29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6189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69F5814-CBB0-4524-8723-84B125B1CE38}" type="datetimeFigureOut">
              <a:rPr lang="en-PH" smtClean="0"/>
              <a:t>25/02/2026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5A0961B-F75E-491E-922B-E92E427A29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7448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icare.com.ph/icare-accredited-health-partners/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insularhealthcare.com.ph/generalexclusions/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icare.com.ph/icare-accredited-health-partners/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microsoft.com/office/2018/10/relationships/comments" Target="../comments/modernComment_11B_5E7401A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microsoft.com/office/2018/10/relationships/comments" Target="../comments/modernComment_130_226003C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insularhealthcare.com.ph/generalexclusions/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icare.com.ph/icare-accredited-health-partners/" TargetMode="External"/><Relationship Id="rId2" Type="http://schemas.microsoft.com/office/2018/10/relationships/comments" Target="../comments/modernComment_125_E14C55FC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microsoft.com/office/2018/10/relationships/comments" Target="../comments/modernComment_131_905B78DC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590C6-047A-DB90-AB81-08922EA3AD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7264" y="5642593"/>
            <a:ext cx="6284377" cy="611514"/>
          </a:xfrm>
        </p:spPr>
        <p:txBody>
          <a:bodyPr>
            <a:noAutofit/>
          </a:bodyPr>
          <a:lstStyle/>
          <a:p>
            <a:r>
              <a:rPr lang="en-GB" sz="4800" dirty="0" err="1">
                <a:solidFill>
                  <a:srgbClr val="5A2C7F"/>
                </a:solidFill>
                <a:latin typeface="Aptos Black" panose="020B0004020202020204" pitchFamily="34" charset="0"/>
                <a:ea typeface="ADLaM Display"/>
                <a:cs typeface="ADLaM Display"/>
              </a:rPr>
              <a:t>HealthAlaga</a:t>
            </a:r>
            <a:endParaRPr lang="en-GB" sz="4800" b="0" dirty="0">
              <a:solidFill>
                <a:srgbClr val="5A2C7F"/>
              </a:solidFill>
              <a:latin typeface="Aptos Black" panose="020B0004020202020204" pitchFamily="34" charset="0"/>
              <a:ea typeface="ADLaM Display"/>
              <a:cs typeface="ADLaM Display"/>
            </a:endParaRPr>
          </a:p>
        </p:txBody>
      </p:sp>
      <p:pic>
        <p:nvPicPr>
          <p:cNvPr id="6" name="Picture 5" descr="A purple circle on a purple background&#10;&#10;AI-generated content may be incorrect.">
            <a:extLst>
              <a:ext uri="{FF2B5EF4-FFF2-40B4-BE49-F238E27FC236}">
                <a16:creationId xmlns:a16="http://schemas.microsoft.com/office/drawing/2014/main" id="{61E14178-F5EC-6295-B076-8278863F266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3" t="9802" r="-289" b="69057"/>
          <a:stretch>
            <a:fillRect/>
          </a:stretch>
        </p:blipFill>
        <p:spPr>
          <a:xfrm>
            <a:off x="-6486" y="2948"/>
            <a:ext cx="12276955" cy="144979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6FE5B68-C535-0E02-5A7F-907E746507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88665" y="272055"/>
            <a:ext cx="1586293" cy="81970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98DBD8E-450E-39ED-91FF-3986944309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2014" y="8095"/>
            <a:ext cx="2569922" cy="1232919"/>
          </a:xfrm>
          <a:prstGeom prst="rect">
            <a:avLst/>
          </a:prstGeom>
        </p:spPr>
      </p:pic>
      <p:pic>
        <p:nvPicPr>
          <p:cNvPr id="1026" name="Picture 2" descr="PlataPay Logo">
            <a:extLst>
              <a:ext uri="{FF2B5EF4-FFF2-40B4-BE49-F238E27FC236}">
                <a16:creationId xmlns:a16="http://schemas.microsoft.com/office/drawing/2014/main" id="{DAD49C6C-72B7-DFD1-5A00-2369A4B237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777" y="425611"/>
            <a:ext cx="2889832" cy="616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purple and silver logo&#10;&#10;AI-generated content may be incorrect.">
            <a:extLst>
              <a:ext uri="{FF2B5EF4-FFF2-40B4-BE49-F238E27FC236}">
                <a16:creationId xmlns:a16="http://schemas.microsoft.com/office/drawing/2014/main" id="{54F0175E-2A35-C3B9-51C3-D0398DFA9339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28737" t="16747" r="24673" b="23454"/>
          <a:stretch>
            <a:fillRect/>
          </a:stretch>
        </p:blipFill>
        <p:spPr>
          <a:xfrm>
            <a:off x="3666226" y="1969403"/>
            <a:ext cx="4615138" cy="3335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8241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EEF0588-2057-49A4-C4EC-969244E0C684}"/>
              </a:ext>
            </a:extLst>
          </p:cNvPr>
          <p:cNvSpPr txBox="1"/>
          <p:nvPr/>
        </p:nvSpPr>
        <p:spPr>
          <a:xfrm>
            <a:off x="497075" y="283641"/>
            <a:ext cx="94685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PH" sz="2800" b="1" dirty="0">
                <a:solidFill>
                  <a:srgbClr val="540C6F"/>
                </a:solidFill>
                <a:latin typeface="Aptos Black" panose="020B0004020202020204" pitchFamily="34" charset="0"/>
              </a:rPr>
              <a:t>EXAMPLES OF COVERED ILLNESSES OR CONDITIONS </a:t>
            </a:r>
          </a:p>
        </p:txBody>
      </p:sp>
      <p:pic>
        <p:nvPicPr>
          <p:cNvPr id="2" name="Picture 1" descr="A purple circle on a purple background&#10;&#10;AI-generated content may be incorrect.">
            <a:extLst>
              <a:ext uri="{FF2B5EF4-FFF2-40B4-BE49-F238E27FC236}">
                <a16:creationId xmlns:a16="http://schemas.microsoft.com/office/drawing/2014/main" id="{48D5087D-4093-9813-73CA-93EAF064479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3" t="22727" r="-289" b="69057"/>
          <a:stretch>
            <a:fillRect/>
          </a:stretch>
        </p:blipFill>
        <p:spPr>
          <a:xfrm>
            <a:off x="0" y="6294576"/>
            <a:ext cx="12276955" cy="5634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DCA8B6E-6C71-3A4D-6503-2FE759AD8E6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3495"/>
          <a:stretch>
            <a:fillRect/>
          </a:stretch>
        </p:blipFill>
        <p:spPr>
          <a:xfrm>
            <a:off x="1203032" y="749511"/>
            <a:ext cx="9785935" cy="5824848"/>
          </a:xfrm>
          <a:prstGeom prst="rect">
            <a:avLst/>
          </a:prstGeom>
        </p:spPr>
      </p:pic>
      <p:pic>
        <p:nvPicPr>
          <p:cNvPr id="3" name="Picture 2" descr="A purple and silver logo&#10;&#10;AI-generated content may be incorrect.">
            <a:extLst>
              <a:ext uri="{FF2B5EF4-FFF2-40B4-BE49-F238E27FC236}">
                <a16:creationId xmlns:a16="http://schemas.microsoft.com/office/drawing/2014/main" id="{AB8AE1F3-4A46-6622-054F-2F1CAD7840D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8737" t="16747" r="24673" b="23454"/>
          <a:stretch>
            <a:fillRect/>
          </a:stretch>
        </p:blipFill>
        <p:spPr>
          <a:xfrm>
            <a:off x="10550962" y="5257221"/>
            <a:ext cx="1435180" cy="1037355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3461854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1891B7E-C961-8D23-2636-A7D74FDE418C}"/>
              </a:ext>
            </a:extLst>
          </p:cNvPr>
          <p:cNvSpPr txBox="1"/>
          <p:nvPr/>
        </p:nvSpPr>
        <p:spPr>
          <a:xfrm>
            <a:off x="582132" y="329894"/>
            <a:ext cx="60977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540C6F"/>
                </a:solidFill>
                <a:latin typeface="Aptos Black" panose="020B0004020202020204" pitchFamily="34" charset="0"/>
              </a:rPr>
              <a:t>IMPORTANT CONDITIONS:</a:t>
            </a:r>
            <a:endParaRPr lang="en-GB" sz="2800" b="1" dirty="0">
              <a:solidFill>
                <a:srgbClr val="540C6F"/>
              </a:solidFill>
              <a:latin typeface="Aptos Black" panose="020B00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B789F2-7BFF-2A0E-5309-74661E30641D}"/>
              </a:ext>
            </a:extLst>
          </p:cNvPr>
          <p:cNvSpPr txBox="1"/>
          <p:nvPr/>
        </p:nvSpPr>
        <p:spPr>
          <a:xfrm>
            <a:off x="760966" y="1479395"/>
            <a:ext cx="10402334" cy="3899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indent="-342900">
              <a:lnSpc>
                <a:spcPct val="115000"/>
              </a:lnSpc>
              <a:buFont typeface="+mj-lt"/>
              <a:buAutoNum type="arabicPeriod"/>
            </a:pPr>
            <a:r>
              <a:rPr lang="en-US" sz="1800" dirty="0">
                <a:effectLst/>
                <a:latin typeface="+mj-lt"/>
                <a:ea typeface="Arial" panose="020B0604020202020204" pitchFamily="34" charset="0"/>
              </a:rPr>
              <a:t>The age requirement for ER Care Choice 20 &amp; ER Care Fit 50 plan is a minimum of 18 years old and a maximum of 70 years old. </a:t>
            </a:r>
          </a:p>
          <a:p>
            <a:pPr marL="342900" marR="0" indent="-342900">
              <a:lnSpc>
                <a:spcPct val="115000"/>
              </a:lnSpc>
              <a:buFont typeface="+mj-lt"/>
              <a:buAutoNum type="arabicPeriod"/>
            </a:pPr>
            <a:r>
              <a:rPr lang="en-US" sz="1800" dirty="0">
                <a:effectLst/>
                <a:latin typeface="+mj-lt"/>
                <a:ea typeface="Arial" panose="020B0604020202020204" pitchFamily="34" charset="0"/>
              </a:rPr>
              <a:t>The start of coverage will be 10 calendar days after successful product registration. </a:t>
            </a:r>
          </a:p>
          <a:p>
            <a:pPr marL="342900" marR="0" indent="-342900">
              <a:lnSpc>
                <a:spcPct val="115000"/>
              </a:lnSpc>
              <a:buFont typeface="+mj-lt"/>
              <a:buAutoNum type="arabicPeriod"/>
            </a:pPr>
            <a:r>
              <a:rPr lang="en-US" sz="1800" dirty="0">
                <a:effectLst/>
                <a:latin typeface="+mj-lt"/>
                <a:ea typeface="Arial" panose="020B0604020202020204" pitchFamily="34" charset="0"/>
              </a:rPr>
              <a:t>The validity period of ER Care Choice 20 plan is 180 days and ER Care Fit 50 plan is one (1) year from the date of product activation. </a:t>
            </a:r>
          </a:p>
          <a:p>
            <a:pPr marL="342900" marR="0" indent="-342900">
              <a:lnSpc>
                <a:spcPct val="115000"/>
              </a:lnSpc>
              <a:buFont typeface="+mj-lt"/>
              <a:buAutoNum type="arabicPeriod"/>
            </a:pPr>
            <a:r>
              <a:rPr lang="en-US" sz="1800" dirty="0">
                <a:effectLst/>
                <a:latin typeface="+mj-lt"/>
                <a:ea typeface="Arial" panose="020B0604020202020204" pitchFamily="34" charset="0"/>
              </a:rPr>
              <a:t>There is no physical card provided. Instead, proof of coverage will be sent to member’s email in the form of an e-voucher after a successful registration. </a:t>
            </a:r>
          </a:p>
          <a:p>
            <a:pPr marL="342900" marR="0" indent="-342900">
              <a:lnSpc>
                <a:spcPct val="115000"/>
              </a:lnSpc>
              <a:buFont typeface="+mj-lt"/>
              <a:buAutoNum type="arabicPeriod"/>
            </a:pPr>
            <a:r>
              <a:rPr lang="en-US" sz="1800" dirty="0">
                <a:effectLst/>
                <a:latin typeface="+mj-lt"/>
                <a:ea typeface="Arial" panose="020B0604020202020204" pitchFamily="34" charset="0"/>
              </a:rPr>
              <a:t>There is no reimbursement option for ER Care Choice 20 &amp; ER Care Fit 50. The plans should be used upfront at accredited hospitals. </a:t>
            </a:r>
          </a:p>
          <a:p>
            <a:pPr marL="342900" marR="0" indent="-342900">
              <a:lnSpc>
                <a:spcPct val="115000"/>
              </a:lnSpc>
              <a:buFont typeface="+mj-lt"/>
              <a:buAutoNum type="arabicPeriod"/>
            </a:pPr>
            <a:r>
              <a:rPr lang="en-US" sz="1800" dirty="0">
                <a:effectLst/>
                <a:latin typeface="+mj-lt"/>
                <a:ea typeface="Arial" panose="020B0604020202020204" pitchFamily="34" charset="0"/>
              </a:rPr>
              <a:t>To avail the benefits, simply present a printed copy of personalized e-voucher along with a valid government ID at the emergency department of an accredited hospital. Visit </a:t>
            </a:r>
            <a:r>
              <a:rPr lang="en-US" sz="1800" dirty="0">
                <a:solidFill>
                  <a:srgbClr val="1155CC"/>
                </a:solidFill>
                <a:effectLst/>
                <a:latin typeface="+mj-lt"/>
                <a:ea typeface="Arial" panose="020B0604020202020204" pitchFamily="34" charset="0"/>
                <a:hlinkClick r:id="rId2"/>
              </a:rPr>
              <a:t>https://icare.com.ph/icare-accredited-health-partners/</a:t>
            </a:r>
            <a:r>
              <a:rPr lang="en-US" sz="1800" dirty="0">
                <a:effectLst/>
                <a:latin typeface="+mj-lt"/>
                <a:ea typeface="Arial" panose="020B0604020202020204" pitchFamily="34" charset="0"/>
              </a:rPr>
              <a:t> to see the list of accredited hospitals nationwide. </a:t>
            </a:r>
          </a:p>
        </p:txBody>
      </p:sp>
      <p:pic>
        <p:nvPicPr>
          <p:cNvPr id="2" name="Picture 1" descr="A purple circle on a purple background&#10;&#10;AI-generated content may be incorrect.">
            <a:extLst>
              <a:ext uri="{FF2B5EF4-FFF2-40B4-BE49-F238E27FC236}">
                <a16:creationId xmlns:a16="http://schemas.microsoft.com/office/drawing/2014/main" id="{27413A6C-3230-5A5D-686A-17C2C37577A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83" t="22727" r="-289" b="69057"/>
          <a:stretch>
            <a:fillRect/>
          </a:stretch>
        </p:blipFill>
        <p:spPr>
          <a:xfrm>
            <a:off x="0" y="6294576"/>
            <a:ext cx="12276955" cy="563424"/>
          </a:xfrm>
          <a:prstGeom prst="rect">
            <a:avLst/>
          </a:prstGeom>
        </p:spPr>
      </p:pic>
      <p:pic>
        <p:nvPicPr>
          <p:cNvPr id="3" name="Picture 2" descr="A purple and silver logo&#10;&#10;AI-generated content may be incorrect.">
            <a:extLst>
              <a:ext uri="{FF2B5EF4-FFF2-40B4-BE49-F238E27FC236}">
                <a16:creationId xmlns:a16="http://schemas.microsoft.com/office/drawing/2014/main" id="{DD40C81E-59D2-BA6C-9002-C0A002A2131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8737" t="16747" r="24673" b="23454"/>
          <a:stretch>
            <a:fillRect/>
          </a:stretch>
        </p:blipFill>
        <p:spPr>
          <a:xfrm>
            <a:off x="10550962" y="5125541"/>
            <a:ext cx="1435180" cy="1037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7789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1305023-4C6F-CF0B-E253-AC57D06A36BF}"/>
              </a:ext>
            </a:extLst>
          </p:cNvPr>
          <p:cNvSpPr txBox="1"/>
          <p:nvPr/>
        </p:nvSpPr>
        <p:spPr>
          <a:xfrm>
            <a:off x="465175" y="500014"/>
            <a:ext cx="60977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540C6F"/>
                </a:solidFill>
                <a:latin typeface="Aptos Black" panose="020B0004020202020204" pitchFamily="34" charset="0"/>
              </a:rPr>
              <a:t>WHAT’S COVERED?</a:t>
            </a:r>
            <a:endParaRPr lang="en-GB" sz="2800" b="1" dirty="0">
              <a:solidFill>
                <a:srgbClr val="540C6F"/>
              </a:solidFill>
              <a:latin typeface="Aptos Black" panose="020B00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53D58C-E716-DD09-9478-DB600777552F}"/>
              </a:ext>
            </a:extLst>
          </p:cNvPr>
          <p:cNvSpPr txBox="1"/>
          <p:nvPr/>
        </p:nvSpPr>
        <p:spPr>
          <a:xfrm>
            <a:off x="996802" y="1214702"/>
            <a:ext cx="9742081" cy="22951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1200"/>
              </a:spcBef>
              <a:buFont typeface="Arial" panose="020B0604020202020204" pitchFamily="34" charset="0"/>
              <a:buChar char="●"/>
            </a:pPr>
            <a:r>
              <a:rPr lang="en-US" sz="1800" u="none" strike="noStrike" dirty="0">
                <a:effectLst/>
                <a:latin typeface="+mj-lt"/>
                <a:ea typeface="Arial" panose="020B0604020202020204" pitchFamily="34" charset="0"/>
              </a:rPr>
              <a:t>Emergency Outpatient and Inpatient Care</a:t>
            </a:r>
          </a:p>
          <a:p>
            <a:pPr marL="342900" marR="0" lvl="0" indent="-342900">
              <a:lnSpc>
                <a:spcPct val="115000"/>
              </a:lnSpc>
              <a:buFont typeface="Arial" panose="020B0604020202020204" pitchFamily="34" charset="0"/>
              <a:buChar char="●"/>
            </a:pPr>
            <a:r>
              <a:rPr lang="en-US" sz="1800" u="none" strike="noStrike" dirty="0">
                <a:effectLst/>
                <a:latin typeface="+mj-lt"/>
                <a:ea typeface="Arial" panose="020B0604020202020204" pitchFamily="34" charset="0"/>
              </a:rPr>
              <a:t>Doctor’s Professional Fees</a:t>
            </a:r>
          </a:p>
          <a:p>
            <a:pPr marL="342900" marR="0" lvl="0" indent="-342900">
              <a:lnSpc>
                <a:spcPct val="115000"/>
              </a:lnSpc>
              <a:buFont typeface="Arial" panose="020B0604020202020204" pitchFamily="34" charset="0"/>
              <a:buChar char="●"/>
            </a:pPr>
            <a:r>
              <a:rPr lang="en-US" sz="1800" u="none" strike="noStrike" dirty="0">
                <a:effectLst/>
                <a:latin typeface="+mj-lt"/>
                <a:ea typeface="Arial" panose="020B0604020202020204" pitchFamily="34" charset="0"/>
              </a:rPr>
              <a:t>Lab Tests and Diagnostics</a:t>
            </a:r>
          </a:p>
          <a:p>
            <a:pPr marL="342900" marR="0" lvl="0" indent="-342900">
              <a:lnSpc>
                <a:spcPct val="115000"/>
              </a:lnSpc>
              <a:buFont typeface="Arial" panose="020B0604020202020204" pitchFamily="34" charset="0"/>
              <a:buChar char="●"/>
            </a:pPr>
            <a:r>
              <a:rPr lang="en-US" sz="1800" u="none" strike="noStrike" dirty="0">
                <a:effectLst/>
                <a:latin typeface="+mj-lt"/>
                <a:ea typeface="Arial" panose="020B0604020202020204" pitchFamily="34" charset="0"/>
              </a:rPr>
              <a:t>Room &amp; Board (Ward Type)</a:t>
            </a:r>
          </a:p>
          <a:p>
            <a:pPr marL="342900" marR="0" lvl="0" indent="-342900">
              <a:lnSpc>
                <a:spcPct val="115000"/>
              </a:lnSpc>
              <a:buFont typeface="Arial" panose="020B0604020202020204" pitchFamily="34" charset="0"/>
              <a:buChar char="●"/>
            </a:pPr>
            <a:r>
              <a:rPr lang="en-US" sz="1800" u="none" strike="noStrike" dirty="0">
                <a:effectLst/>
                <a:latin typeface="+mj-lt"/>
                <a:ea typeface="Arial" panose="020B0604020202020204" pitchFamily="34" charset="0"/>
              </a:rPr>
              <a:t>Medicines during hospitalization</a:t>
            </a:r>
          </a:p>
          <a:p>
            <a:pPr marL="342900" marR="0" lvl="0" indent="-342900">
              <a:lnSpc>
                <a:spcPct val="115000"/>
              </a:lnSpc>
              <a:buFont typeface="Arial" panose="020B0604020202020204" pitchFamily="34" charset="0"/>
              <a:buChar char="●"/>
            </a:pPr>
            <a:r>
              <a:rPr lang="en-US" sz="1800" u="none" strike="noStrike" dirty="0">
                <a:effectLst/>
                <a:latin typeface="+mj-lt"/>
                <a:ea typeface="Arial" panose="020B0604020202020204" pitchFamily="34" charset="0"/>
              </a:rPr>
              <a:t>Surgical procedures, including use of OR &amp; ICU</a:t>
            </a:r>
          </a:p>
          <a:p>
            <a:pPr marL="342900" marR="0" lvl="0" indent="-342900">
              <a:lnSpc>
                <a:spcPct val="115000"/>
              </a:lnSpc>
              <a:buFont typeface="Arial" panose="020B0604020202020204" pitchFamily="34" charset="0"/>
              <a:buChar char="●"/>
            </a:pPr>
            <a:r>
              <a:rPr lang="en-US" sz="1800" u="none" strike="noStrike" dirty="0">
                <a:effectLst/>
                <a:latin typeface="+mj-lt"/>
                <a:ea typeface="Arial" panose="020B0604020202020204" pitchFamily="34" charset="0"/>
              </a:rPr>
              <a:t>Special Modalities (e.g., MRI, CT Scan, Endoscopy)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BC0B85-9295-E711-2EB7-D2A19DE8B1C2}"/>
              </a:ext>
            </a:extLst>
          </p:cNvPr>
          <p:cNvSpPr txBox="1"/>
          <p:nvPr/>
        </p:nvSpPr>
        <p:spPr>
          <a:xfrm>
            <a:off x="465176" y="4082063"/>
            <a:ext cx="9019068" cy="3951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C00000"/>
                </a:solidFill>
                <a:effectLst/>
                <a:latin typeface="+mj-lt"/>
                <a:ea typeface="Arial" panose="020B0604020202020204" pitchFamily="34" charset="0"/>
              </a:rPr>
              <a:t>Remember:</a:t>
            </a:r>
            <a:endParaRPr lang="en-US" sz="1800" dirty="0">
              <a:effectLst/>
              <a:latin typeface="+mj-lt"/>
              <a:ea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1978CF-0639-C312-73C7-D9CF703F2AAA}"/>
              </a:ext>
            </a:extLst>
          </p:cNvPr>
          <p:cNvSpPr txBox="1"/>
          <p:nvPr/>
        </p:nvSpPr>
        <p:spPr>
          <a:xfrm>
            <a:off x="465176" y="4465886"/>
            <a:ext cx="10273707" cy="102970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15000"/>
              </a:lnSpc>
            </a:pPr>
            <a:r>
              <a:rPr lang="en-PH" dirty="0">
                <a:solidFill>
                  <a:srgbClr val="000000"/>
                </a:solidFill>
                <a:latin typeface="+mj-lt"/>
                <a:cs typeface="Arial"/>
              </a:rPr>
              <a:t>✔️ </a:t>
            </a:r>
            <a:r>
              <a:rPr lang="en-PH" sz="1800" i="1" dirty="0">
                <a:latin typeface="+mj-lt"/>
              </a:rPr>
              <a:t>ER Care Choice</a:t>
            </a:r>
            <a:r>
              <a:rPr lang="en-PH" sz="1800" b="1" i="1" dirty="0">
                <a:latin typeface="+mj-lt"/>
              </a:rPr>
              <a:t> 20</a:t>
            </a:r>
            <a:r>
              <a:rPr lang="en-PH" sz="1800" dirty="0">
                <a:latin typeface="+mj-lt"/>
              </a:rPr>
              <a:t> – </a:t>
            </a:r>
            <a:r>
              <a:rPr lang="en-PH" dirty="0" err="1">
                <a:latin typeface="+mj-lt"/>
              </a:rPr>
              <a:t>Php</a:t>
            </a:r>
            <a:r>
              <a:rPr lang="en-PH" dirty="0">
                <a:latin typeface="+mj-lt"/>
              </a:rPr>
              <a:t> </a:t>
            </a:r>
            <a:r>
              <a:rPr lang="en-PH" b="1" dirty="0">
                <a:latin typeface="+mj-lt"/>
              </a:rPr>
              <a:t>20,000</a:t>
            </a:r>
            <a:r>
              <a:rPr lang="en-PH" dirty="0">
                <a:latin typeface="+mj-lt"/>
              </a:rPr>
              <a:t> worth of coverage</a:t>
            </a:r>
            <a:r>
              <a:rPr lang="en-PH" sz="1800" dirty="0">
                <a:latin typeface="+mj-lt"/>
              </a:rPr>
              <a:t> </a:t>
            </a:r>
            <a:r>
              <a:rPr lang="en-PH" dirty="0">
                <a:latin typeface="+mj-lt"/>
              </a:rPr>
              <a:t>para </a:t>
            </a:r>
            <a:r>
              <a:rPr lang="en-PH" sz="1800" dirty="0" err="1">
                <a:latin typeface="+mj-lt"/>
              </a:rPr>
              <a:t>sa</a:t>
            </a:r>
            <a:r>
              <a:rPr lang="en-PH" sz="1800" dirty="0">
                <a:latin typeface="+mj-lt"/>
              </a:rPr>
              <a:t> </a:t>
            </a:r>
            <a:r>
              <a:rPr lang="en-PH" sz="1800" b="1" dirty="0">
                <a:latin typeface="+mj-lt"/>
              </a:rPr>
              <a:t>emergencies </a:t>
            </a:r>
            <a:r>
              <a:rPr lang="en-PH" sz="1800" b="1" dirty="0" err="1">
                <a:latin typeface="+mj-lt"/>
              </a:rPr>
              <a:t>dahil</a:t>
            </a:r>
            <a:r>
              <a:rPr lang="en-PH" sz="1800" b="1" dirty="0">
                <a:latin typeface="+mj-lt"/>
              </a:rPr>
              <a:t> </a:t>
            </a:r>
            <a:r>
              <a:rPr lang="en-PH" sz="1800" b="1" dirty="0" err="1">
                <a:latin typeface="+mj-lt"/>
              </a:rPr>
              <a:t>sa</a:t>
            </a:r>
            <a:r>
              <a:rPr lang="en-PH" sz="1800" b="1" dirty="0">
                <a:latin typeface="+mj-lt"/>
              </a:rPr>
              <a:t> </a:t>
            </a:r>
            <a:r>
              <a:rPr lang="en-PH" sz="1800" b="1" dirty="0" err="1">
                <a:latin typeface="+mj-lt"/>
              </a:rPr>
              <a:t>aksidente</a:t>
            </a:r>
            <a:r>
              <a:rPr lang="en-PH" sz="1800" b="1" dirty="0">
                <a:latin typeface="+mj-lt"/>
              </a:rPr>
              <a:t>, viral, at bacterial </a:t>
            </a:r>
            <a:r>
              <a:rPr lang="en-PH" b="1" dirty="0">
                <a:latin typeface="+mj-lt"/>
              </a:rPr>
              <a:t> </a:t>
            </a:r>
            <a:r>
              <a:rPr lang="en-PH" sz="1800" b="1" dirty="0">
                <a:latin typeface="+mj-lt"/>
              </a:rPr>
              <a:t>illnesses.</a:t>
            </a:r>
            <a:br>
              <a:rPr lang="en-PH" sz="1800" dirty="0">
                <a:latin typeface="+mj-lt"/>
              </a:rPr>
            </a:br>
            <a:r>
              <a:rPr lang="en-PH" dirty="0">
                <a:solidFill>
                  <a:srgbClr val="000000"/>
                </a:solidFill>
                <a:latin typeface="+mj-lt"/>
                <a:cs typeface="Arial"/>
              </a:rPr>
              <a:t>✔️ </a:t>
            </a:r>
            <a:r>
              <a:rPr lang="en-PH" sz="1800" i="1" dirty="0">
                <a:latin typeface="+mj-lt"/>
              </a:rPr>
              <a:t>ER Care Fit </a:t>
            </a:r>
            <a:r>
              <a:rPr lang="en-PH" sz="1800" b="1" i="1" dirty="0">
                <a:latin typeface="+mj-lt"/>
              </a:rPr>
              <a:t>50</a:t>
            </a:r>
            <a:r>
              <a:rPr lang="en-PH" sz="1800" dirty="0">
                <a:latin typeface="+mj-lt"/>
              </a:rPr>
              <a:t> – </a:t>
            </a:r>
            <a:r>
              <a:rPr lang="en-PH" dirty="0" err="1">
                <a:latin typeface="+mj-lt"/>
              </a:rPr>
              <a:t>Php</a:t>
            </a:r>
            <a:r>
              <a:rPr lang="en-PH" dirty="0">
                <a:latin typeface="+mj-lt"/>
              </a:rPr>
              <a:t> </a:t>
            </a:r>
            <a:r>
              <a:rPr lang="en-PH" b="1" dirty="0">
                <a:latin typeface="+mj-lt"/>
              </a:rPr>
              <a:t>50,000</a:t>
            </a:r>
            <a:r>
              <a:rPr lang="en-PH" dirty="0">
                <a:latin typeface="+mj-lt"/>
              </a:rPr>
              <a:t> worth of coverage para  </a:t>
            </a:r>
            <a:r>
              <a:rPr lang="en-PH" sz="1800" dirty="0" err="1">
                <a:latin typeface="+mj-lt"/>
              </a:rPr>
              <a:t>sa</a:t>
            </a:r>
            <a:r>
              <a:rPr lang="en-PH" sz="1800" dirty="0">
                <a:latin typeface="+mj-lt"/>
              </a:rPr>
              <a:t> </a:t>
            </a:r>
            <a:r>
              <a:rPr lang="en-PH" sz="1800" b="1" dirty="0">
                <a:latin typeface="+mj-lt"/>
              </a:rPr>
              <a:t>emergencies </a:t>
            </a:r>
            <a:r>
              <a:rPr lang="en-PH" sz="1800" b="1" dirty="0" err="1">
                <a:latin typeface="+mj-lt"/>
              </a:rPr>
              <a:t>dahil</a:t>
            </a:r>
            <a:r>
              <a:rPr lang="en-PH" sz="1800" b="1" dirty="0">
                <a:latin typeface="+mj-lt"/>
              </a:rPr>
              <a:t> </a:t>
            </a:r>
            <a:r>
              <a:rPr lang="en-PH" sz="1800" b="1" dirty="0" err="1">
                <a:latin typeface="+mj-lt"/>
              </a:rPr>
              <a:t>sa</a:t>
            </a:r>
            <a:r>
              <a:rPr lang="en-PH" sz="1800" b="1" dirty="0">
                <a:latin typeface="+mj-lt"/>
              </a:rPr>
              <a:t> </a:t>
            </a:r>
            <a:r>
              <a:rPr lang="en-PH" sz="1800" b="1" dirty="0" err="1">
                <a:latin typeface="+mj-lt"/>
              </a:rPr>
              <a:t>aksidente</a:t>
            </a:r>
            <a:r>
              <a:rPr lang="en-PH" sz="1800" b="1" dirty="0">
                <a:latin typeface="+mj-lt"/>
              </a:rPr>
              <a:t>.</a:t>
            </a:r>
            <a:endParaRPr lang="en-US" sz="1800" b="1" dirty="0">
              <a:effectLst/>
              <a:latin typeface="+mj-lt"/>
              <a:ea typeface="Arial" panose="020B0604020202020204" pitchFamily="34" charset="0"/>
            </a:endParaRPr>
          </a:p>
        </p:txBody>
      </p:sp>
      <p:pic>
        <p:nvPicPr>
          <p:cNvPr id="2" name="Picture 1" descr="A purple circle on a purple background&#10;&#10;AI-generated content may be incorrect.">
            <a:extLst>
              <a:ext uri="{FF2B5EF4-FFF2-40B4-BE49-F238E27FC236}">
                <a16:creationId xmlns:a16="http://schemas.microsoft.com/office/drawing/2014/main" id="{CC276AB6-E60F-8A97-7B9A-E69BFA62B1F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3" t="22727" r="-289" b="69057"/>
          <a:stretch>
            <a:fillRect/>
          </a:stretch>
        </p:blipFill>
        <p:spPr>
          <a:xfrm>
            <a:off x="0" y="6294576"/>
            <a:ext cx="12276955" cy="563424"/>
          </a:xfrm>
          <a:prstGeom prst="rect">
            <a:avLst/>
          </a:prstGeom>
        </p:spPr>
      </p:pic>
      <p:pic>
        <p:nvPicPr>
          <p:cNvPr id="6" name="Picture 5" descr="A purple and silver logo&#10;&#10;AI-generated content may be incorrect.">
            <a:extLst>
              <a:ext uri="{FF2B5EF4-FFF2-40B4-BE49-F238E27FC236}">
                <a16:creationId xmlns:a16="http://schemas.microsoft.com/office/drawing/2014/main" id="{F983833D-06F0-3AD6-9B96-EEAC97059A4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8737" t="16747" r="24673" b="23454"/>
          <a:stretch>
            <a:fillRect/>
          </a:stretch>
        </p:blipFill>
        <p:spPr>
          <a:xfrm>
            <a:off x="10550962" y="5125541"/>
            <a:ext cx="1435180" cy="1037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8783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7F0B0BC-461B-7F02-7FF3-C31E8C3DED93}"/>
              </a:ext>
            </a:extLst>
          </p:cNvPr>
          <p:cNvSpPr txBox="1"/>
          <p:nvPr/>
        </p:nvSpPr>
        <p:spPr>
          <a:xfrm>
            <a:off x="677828" y="574444"/>
            <a:ext cx="609777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rgbClr val="540C6F"/>
                </a:solidFill>
                <a:latin typeface="Aptos Black" panose="020B0004020202020204" pitchFamily="34" charset="0"/>
              </a:rPr>
              <a:t>WHAT’S  NOT COVERED?</a:t>
            </a:r>
            <a:endParaRPr lang="en-GB" sz="3000" b="1" dirty="0">
              <a:solidFill>
                <a:srgbClr val="540C6F"/>
              </a:solidFill>
              <a:latin typeface="Aptos Black" panose="020B00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0B9691-56DB-522A-F159-74711FB5F17D}"/>
              </a:ext>
            </a:extLst>
          </p:cNvPr>
          <p:cNvSpPr txBox="1"/>
          <p:nvPr/>
        </p:nvSpPr>
        <p:spPr>
          <a:xfrm>
            <a:off x="1166926" y="1296731"/>
            <a:ext cx="9710184" cy="27419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1200"/>
              </a:spcBef>
              <a:buFont typeface="Arial" panose="020B0604020202020204" pitchFamily="34" charset="0"/>
              <a:buChar char="●"/>
            </a:pPr>
            <a:r>
              <a:rPr lang="en-US" sz="1800" u="none" strike="noStrike" dirty="0">
                <a:effectLst/>
                <a:latin typeface="+mj-lt"/>
                <a:ea typeface="Arial" panose="020B0604020202020204" pitchFamily="34" charset="0"/>
              </a:rPr>
              <a:t>Pre-existing conditions</a:t>
            </a:r>
          </a:p>
          <a:p>
            <a:pPr marL="342900" marR="0" lvl="0" indent="-342900">
              <a:lnSpc>
                <a:spcPct val="115000"/>
              </a:lnSpc>
              <a:buFont typeface="Arial" panose="020B0604020202020204" pitchFamily="34" charset="0"/>
              <a:buChar char="●"/>
            </a:pPr>
            <a:r>
              <a:rPr lang="en-US" sz="1800" u="none" strike="noStrike" dirty="0">
                <a:effectLst/>
                <a:latin typeface="+mj-lt"/>
                <a:ea typeface="Arial" panose="020B0604020202020204" pitchFamily="34" charset="0"/>
              </a:rPr>
              <a:t>Non-emergency cases</a:t>
            </a:r>
          </a:p>
          <a:p>
            <a:pPr marL="342900" marR="0" lvl="0" indent="-342900">
              <a:lnSpc>
                <a:spcPct val="115000"/>
              </a:lnSpc>
              <a:buFont typeface="Arial" panose="020B0604020202020204" pitchFamily="34" charset="0"/>
              <a:buChar char="●"/>
            </a:pPr>
            <a:r>
              <a:rPr lang="en-US" sz="1800" u="none" strike="noStrike" dirty="0">
                <a:effectLst/>
                <a:latin typeface="+mj-lt"/>
                <a:ea typeface="Arial" panose="020B0604020202020204" pitchFamily="34" charset="0"/>
              </a:rPr>
              <a:t>Maternity-related conditions</a:t>
            </a:r>
          </a:p>
          <a:p>
            <a:pPr marL="342900" marR="0" lvl="0" indent="-342900">
              <a:lnSpc>
                <a:spcPct val="115000"/>
              </a:lnSpc>
              <a:buFont typeface="Arial" panose="020B0604020202020204" pitchFamily="34" charset="0"/>
              <a:buChar char="●"/>
            </a:pPr>
            <a:r>
              <a:rPr lang="en-US" sz="1800" u="none" strike="noStrike" dirty="0">
                <a:effectLst/>
                <a:latin typeface="+mj-lt"/>
                <a:ea typeface="Arial" panose="020B0604020202020204" pitchFamily="34" charset="0"/>
              </a:rPr>
              <a:t>Congenital illnesses</a:t>
            </a:r>
          </a:p>
          <a:p>
            <a:pPr marL="342900" marR="0" lvl="0" indent="-342900">
              <a:lnSpc>
                <a:spcPct val="115000"/>
              </a:lnSpc>
              <a:buFont typeface="Arial" panose="020B0604020202020204" pitchFamily="34" charset="0"/>
              <a:buChar char="●"/>
            </a:pPr>
            <a:r>
              <a:rPr lang="en-US" sz="1800" u="none" strike="noStrike" dirty="0">
                <a:effectLst/>
                <a:latin typeface="+mj-lt"/>
                <a:ea typeface="Arial" panose="020B0604020202020204" pitchFamily="34" charset="0"/>
              </a:rPr>
              <a:t>Self-inflicted injuries and high-risk sports injuries</a:t>
            </a:r>
          </a:p>
          <a:p>
            <a:pPr marL="342900" marR="0" lvl="0" indent="-3429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●"/>
            </a:pPr>
            <a:r>
              <a:rPr lang="en-US" sz="1800" u="none" strike="noStrike" dirty="0">
                <a:effectLst/>
                <a:latin typeface="+mj-lt"/>
                <a:ea typeface="Arial" panose="020B0604020202020204" pitchFamily="34" charset="0"/>
              </a:rPr>
              <a:t>Conditions due to war, military service, or degenerative diseases</a:t>
            </a:r>
          </a:p>
          <a:p>
            <a:pPr marL="342900" marR="0" lvl="0" indent="-3429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●"/>
            </a:pPr>
            <a:r>
              <a:rPr lang="en-US" sz="1800" dirty="0">
                <a:latin typeface="+mj-lt"/>
                <a:ea typeface="Arial" panose="020B0604020202020204" pitchFamily="34" charset="0"/>
              </a:rPr>
              <a:t>Refer to iCare’s General Exclusion list here: </a:t>
            </a:r>
            <a:r>
              <a:rPr lang="en-US" sz="1800" dirty="0">
                <a:latin typeface="+mj-lt"/>
                <a:ea typeface="Arial" panose="020B0604020202020204" pitchFamily="34" charset="0"/>
                <a:hlinkClick r:id="rId2"/>
              </a:rPr>
              <a:t>https://www.insularhealthcare.com.ph/generalexclusions/</a:t>
            </a:r>
            <a:endParaRPr lang="en-US" sz="1800" dirty="0">
              <a:latin typeface="+mj-lt"/>
              <a:ea typeface="Arial" panose="020B0604020202020204" pitchFamily="34" charset="0"/>
            </a:endParaRPr>
          </a:p>
        </p:txBody>
      </p:sp>
      <p:pic>
        <p:nvPicPr>
          <p:cNvPr id="2" name="Picture 1" descr="A purple circle on a purple background&#10;&#10;AI-generated content may be incorrect.">
            <a:extLst>
              <a:ext uri="{FF2B5EF4-FFF2-40B4-BE49-F238E27FC236}">
                <a16:creationId xmlns:a16="http://schemas.microsoft.com/office/drawing/2014/main" id="{8452F44C-A146-C60B-06E0-06B033E3F02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83" t="22727" r="-289" b="69057"/>
          <a:stretch>
            <a:fillRect/>
          </a:stretch>
        </p:blipFill>
        <p:spPr>
          <a:xfrm>
            <a:off x="0" y="6294576"/>
            <a:ext cx="12276955" cy="563424"/>
          </a:xfrm>
          <a:prstGeom prst="rect">
            <a:avLst/>
          </a:prstGeom>
        </p:spPr>
      </p:pic>
      <p:pic>
        <p:nvPicPr>
          <p:cNvPr id="4" name="Picture 3" descr="A purple and silver logo&#10;&#10;AI-generated content may be incorrect.">
            <a:extLst>
              <a:ext uri="{FF2B5EF4-FFF2-40B4-BE49-F238E27FC236}">
                <a16:creationId xmlns:a16="http://schemas.microsoft.com/office/drawing/2014/main" id="{14713AA9-EDA3-4770-B6BD-3F1B98295DE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8737" t="16747" r="24673" b="23454"/>
          <a:stretch>
            <a:fillRect/>
          </a:stretch>
        </p:blipFill>
        <p:spPr>
          <a:xfrm>
            <a:off x="10550962" y="5125541"/>
            <a:ext cx="1435180" cy="1037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8707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54399E1-ED36-7F28-59FB-94B88305F692}"/>
              </a:ext>
            </a:extLst>
          </p:cNvPr>
          <p:cNvSpPr txBox="1"/>
          <p:nvPr/>
        </p:nvSpPr>
        <p:spPr>
          <a:xfrm>
            <a:off x="518338" y="500014"/>
            <a:ext cx="1091166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540C6F"/>
                </a:solidFill>
                <a:latin typeface="Aptos Black" panose="020B0004020202020204" pitchFamily="34" charset="0"/>
              </a:rPr>
              <a:t>PAANO GAMITIN ANG </a:t>
            </a:r>
            <a:r>
              <a:rPr lang="en-US" sz="3200" b="1" dirty="0" err="1">
                <a:solidFill>
                  <a:srgbClr val="540C6F"/>
                </a:solidFill>
                <a:latin typeface="Aptos Black" panose="020B0004020202020204" pitchFamily="34" charset="0"/>
              </a:rPr>
              <a:t>PlataReady</a:t>
            </a:r>
            <a:r>
              <a:rPr lang="en-US" sz="3200" b="1" dirty="0">
                <a:solidFill>
                  <a:srgbClr val="540C6F"/>
                </a:solidFill>
                <a:latin typeface="Aptos Black" panose="020B0004020202020204" pitchFamily="34" charset="0"/>
              </a:rPr>
              <a:t>: </a:t>
            </a:r>
            <a:r>
              <a:rPr lang="en-US" sz="3200" b="1" dirty="0" err="1">
                <a:solidFill>
                  <a:srgbClr val="540C6F"/>
                </a:solidFill>
                <a:latin typeface="Aptos Black" panose="020B0004020202020204" pitchFamily="34" charset="0"/>
              </a:rPr>
              <a:t>HealthAlaga</a:t>
            </a:r>
            <a:r>
              <a:rPr lang="en-US" sz="3200" b="1" dirty="0">
                <a:solidFill>
                  <a:srgbClr val="540C6F"/>
                </a:solidFill>
                <a:latin typeface="Aptos Black" panose="020B0004020202020204" pitchFamily="34" charset="0"/>
              </a:rPr>
              <a:t>? </a:t>
            </a:r>
            <a:endParaRPr lang="en-GB" sz="3200" b="1" dirty="0">
              <a:solidFill>
                <a:srgbClr val="540C6F"/>
              </a:solidFill>
              <a:latin typeface="Aptos Black" panose="020B00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91B8D2-A69A-F69F-0CA9-B984D99F63D4}"/>
              </a:ext>
            </a:extLst>
          </p:cNvPr>
          <p:cNvSpPr txBox="1"/>
          <p:nvPr/>
        </p:nvSpPr>
        <p:spPr>
          <a:xfrm>
            <a:off x="1135025" y="1495842"/>
            <a:ext cx="10294975" cy="35591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indent="-3429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AutoNum type="arabicPeriod"/>
            </a:pPr>
            <a:r>
              <a:rPr lang="en-US" sz="1800" b="1" dirty="0">
                <a:effectLst/>
                <a:latin typeface="+mj-lt"/>
              </a:rPr>
              <a:t>Bumili </a:t>
            </a:r>
            <a:r>
              <a:rPr lang="en-US" sz="1800" b="1" dirty="0" err="1">
                <a:effectLst/>
                <a:latin typeface="+mj-lt"/>
              </a:rPr>
              <a:t>sa</a:t>
            </a:r>
            <a:r>
              <a:rPr lang="en-US" sz="1800" b="1" dirty="0">
                <a:effectLst/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Platapay</a:t>
            </a:r>
            <a:r>
              <a:rPr lang="en-US" b="1" dirty="0">
                <a:latin typeface="+mj-lt"/>
              </a:rPr>
              <a:t> outlet</a:t>
            </a:r>
            <a:br>
              <a:rPr lang="en-US" sz="1800" b="1" dirty="0">
                <a:effectLst/>
                <a:latin typeface="+mj-lt"/>
              </a:rPr>
            </a:br>
            <a:r>
              <a:rPr lang="en-US" sz="1800" b="1" dirty="0" err="1">
                <a:effectLst/>
                <a:latin typeface="+mj-lt"/>
              </a:rPr>
              <a:t>Pumunta</a:t>
            </a:r>
            <a:r>
              <a:rPr lang="en-US" sz="1800" b="1" dirty="0">
                <a:effectLst/>
                <a:latin typeface="+mj-lt"/>
              </a:rPr>
              <a:t> lang </a:t>
            </a:r>
            <a:r>
              <a:rPr lang="en-US" sz="1800" b="1" dirty="0" err="1">
                <a:effectLst/>
                <a:latin typeface="+mj-lt"/>
              </a:rPr>
              <a:t>sa</a:t>
            </a:r>
            <a:r>
              <a:rPr lang="en-US" sz="1800" b="1" dirty="0">
                <a:effectLst/>
                <a:latin typeface="+mj-lt"/>
              </a:rPr>
              <a:t> </a:t>
            </a:r>
            <a:r>
              <a:rPr lang="en-US" sz="1800" b="1" dirty="0" err="1">
                <a:effectLst/>
                <a:latin typeface="+mj-lt"/>
              </a:rPr>
              <a:t>pinakamalapit</a:t>
            </a:r>
            <a:r>
              <a:rPr lang="en-US" sz="1800" b="1" dirty="0">
                <a:effectLst/>
                <a:latin typeface="+mj-lt"/>
              </a:rPr>
              <a:t> </a:t>
            </a:r>
            <a:r>
              <a:rPr lang="en-US" sz="1800" b="1" dirty="0" err="1">
                <a:effectLst/>
                <a:latin typeface="+mj-lt"/>
              </a:rPr>
              <a:t>na</a:t>
            </a:r>
            <a:r>
              <a:rPr lang="en-US" sz="1800" b="1" dirty="0">
                <a:effectLst/>
                <a:latin typeface="+mj-lt"/>
              </a:rPr>
              <a:t> </a:t>
            </a:r>
            <a:r>
              <a:rPr lang="en-US" sz="1800" b="1" dirty="0" err="1">
                <a:effectLst/>
                <a:latin typeface="+mj-lt"/>
              </a:rPr>
              <a:t>Platapay</a:t>
            </a:r>
            <a:r>
              <a:rPr lang="en-US" sz="1800" b="1" dirty="0">
                <a:effectLst/>
                <a:latin typeface="+mj-lt"/>
              </a:rPr>
              <a:t> outlet at </a:t>
            </a:r>
            <a:r>
              <a:rPr lang="en-US" sz="1800" b="1" dirty="0" err="1">
                <a:effectLst/>
                <a:latin typeface="+mj-lt"/>
              </a:rPr>
              <a:t>bilhin</a:t>
            </a:r>
            <a:r>
              <a:rPr lang="en-US" sz="1800" b="1" dirty="0">
                <a:effectLst/>
                <a:latin typeface="+mj-lt"/>
              </a:rPr>
              <a:t> ang </a:t>
            </a:r>
            <a:r>
              <a:rPr lang="en-US" sz="1800" b="1" dirty="0" err="1">
                <a:effectLst/>
                <a:latin typeface="+mj-lt"/>
              </a:rPr>
              <a:t>PlataReady</a:t>
            </a:r>
            <a:r>
              <a:rPr lang="en-US" sz="1800" b="1" dirty="0">
                <a:effectLst/>
                <a:latin typeface="+mj-lt"/>
              </a:rPr>
              <a:t>: </a:t>
            </a:r>
            <a:r>
              <a:rPr lang="en-US" sz="1800" b="1" dirty="0" err="1">
                <a:effectLst/>
                <a:latin typeface="+mj-lt"/>
              </a:rPr>
              <a:t>HealthAlaga</a:t>
            </a:r>
            <a:r>
              <a:rPr lang="en-US" sz="1800" b="1" dirty="0">
                <a:effectLst/>
                <a:latin typeface="+mj-lt"/>
              </a:rPr>
              <a:t> </a:t>
            </a:r>
          </a:p>
          <a:p>
            <a:pPr marL="342900" marR="0" indent="-3429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AutoNum type="arabicPeriod"/>
            </a:pPr>
            <a:r>
              <a:rPr lang="en-US" sz="1800" dirty="0">
                <a:effectLst/>
                <a:latin typeface="+mj-lt"/>
              </a:rPr>
              <a:t>Para </a:t>
            </a:r>
            <a:r>
              <a:rPr lang="en-US" sz="1800" dirty="0" err="1">
                <a:effectLst/>
                <a:latin typeface="+mj-lt"/>
              </a:rPr>
              <a:t>sa</a:t>
            </a:r>
            <a:r>
              <a:rPr lang="en-US" sz="1800" dirty="0">
                <a:effectLst/>
                <a:latin typeface="+mj-lt"/>
              </a:rPr>
              <a:t> ER Care (Prepaid Health Plan):</a:t>
            </a:r>
            <a:br>
              <a:rPr lang="en-US" sz="1800" dirty="0">
                <a:effectLst/>
                <a:latin typeface="+mj-lt"/>
              </a:rPr>
            </a:br>
            <a:r>
              <a:rPr lang="en-US" sz="1800" dirty="0">
                <a:effectLst/>
                <a:latin typeface="+mj-lt"/>
                <a:ea typeface="Arial Unicode MS"/>
                <a:cs typeface="Arial Unicode MS"/>
              </a:rPr>
              <a:t> </a:t>
            </a:r>
            <a:r>
              <a:rPr lang="en-PH" dirty="0">
                <a:solidFill>
                  <a:srgbClr val="000000"/>
                </a:solidFill>
                <a:latin typeface="+mj-lt"/>
              </a:rPr>
              <a:t>✔️ </a:t>
            </a:r>
            <a:r>
              <a:rPr lang="en-US" sz="1800" dirty="0" err="1">
                <a:effectLst/>
                <a:latin typeface="+mj-lt"/>
                <a:ea typeface="Arial Unicode MS"/>
                <a:cs typeface="Arial Unicode MS"/>
              </a:rPr>
              <a:t>Makakatanggap</a:t>
            </a:r>
            <a:r>
              <a:rPr lang="en-US" sz="1800" dirty="0">
                <a:effectLst/>
                <a:latin typeface="+mj-lt"/>
                <a:ea typeface="Arial Unicode MS"/>
                <a:cs typeface="Arial Unicode MS"/>
              </a:rPr>
              <a:t> ka ng </a:t>
            </a:r>
            <a:r>
              <a:rPr lang="en-US" sz="1800" dirty="0">
                <a:effectLst/>
                <a:latin typeface="+mj-lt"/>
              </a:rPr>
              <a:t>registration link</a:t>
            </a:r>
            <a:br>
              <a:rPr lang="en-US" sz="1800" dirty="0">
                <a:effectLst/>
                <a:latin typeface="+mj-lt"/>
              </a:rPr>
            </a:br>
            <a:r>
              <a:rPr lang="en-US" sz="1800" dirty="0">
                <a:effectLst/>
                <a:latin typeface="+mj-lt"/>
                <a:ea typeface="Arial Unicode MS"/>
                <a:cs typeface="Arial Unicode MS"/>
              </a:rPr>
              <a:t> </a:t>
            </a:r>
            <a:r>
              <a:rPr lang="en-PH" dirty="0">
                <a:solidFill>
                  <a:srgbClr val="000000"/>
                </a:solidFill>
                <a:latin typeface="+mj-lt"/>
              </a:rPr>
              <a:t>✔️ </a:t>
            </a:r>
            <a:r>
              <a:rPr lang="en-US" sz="1800" dirty="0">
                <a:effectLst/>
                <a:latin typeface="+mj-lt"/>
                <a:ea typeface="Arial Unicode MS"/>
                <a:cs typeface="Arial Unicode MS"/>
              </a:rPr>
              <a:t>Fill-out </a:t>
            </a:r>
            <a:r>
              <a:rPr lang="en-US" sz="1800" dirty="0" err="1">
                <a:effectLst/>
                <a:latin typeface="+mj-lt"/>
                <a:ea typeface="Arial Unicode MS"/>
                <a:cs typeface="Arial Unicode MS"/>
              </a:rPr>
              <a:t>mo</a:t>
            </a:r>
            <a:r>
              <a:rPr lang="en-US" sz="1800" dirty="0">
                <a:effectLst/>
                <a:latin typeface="+mj-lt"/>
                <a:ea typeface="Arial Unicode MS"/>
                <a:cs typeface="Arial Unicode MS"/>
              </a:rPr>
              <a:t> lang ang form</a:t>
            </a:r>
            <a:br>
              <a:rPr lang="en-US" sz="1800" dirty="0">
                <a:effectLst/>
                <a:latin typeface="+mj-lt"/>
                <a:ea typeface="Arial Unicode MS"/>
                <a:cs typeface="Arial Unicode MS"/>
              </a:rPr>
            </a:br>
            <a:r>
              <a:rPr lang="en-US" sz="1800" dirty="0">
                <a:effectLst/>
                <a:latin typeface="+mj-lt"/>
                <a:ea typeface="Arial Unicode MS"/>
                <a:cs typeface="Arial Unicode MS"/>
              </a:rPr>
              <a:t> </a:t>
            </a:r>
            <a:r>
              <a:rPr lang="en-PH" dirty="0">
                <a:solidFill>
                  <a:srgbClr val="000000"/>
                </a:solidFill>
                <a:latin typeface="+mj-lt"/>
              </a:rPr>
              <a:t>✔️ </a:t>
            </a:r>
            <a:r>
              <a:rPr lang="en-US" sz="1800" dirty="0" err="1">
                <a:effectLst/>
                <a:latin typeface="+mj-lt"/>
                <a:ea typeface="Arial Unicode MS"/>
                <a:cs typeface="Arial Unicode MS"/>
              </a:rPr>
              <a:t>Makak</a:t>
            </a:r>
            <a:r>
              <a:rPr lang="en-US" sz="1800" dirty="0" err="1">
                <a:latin typeface="+mj-lt"/>
                <a:ea typeface="Arial Unicode MS"/>
                <a:cs typeface="Arial Unicode MS"/>
              </a:rPr>
              <a:t>a</a:t>
            </a:r>
            <a:r>
              <a:rPr lang="en-US" sz="1800" dirty="0" err="1">
                <a:effectLst/>
                <a:latin typeface="+mj-lt"/>
                <a:ea typeface="Arial Unicode MS"/>
                <a:cs typeface="Arial Unicode MS"/>
              </a:rPr>
              <a:t>receive</a:t>
            </a:r>
            <a:r>
              <a:rPr lang="en-US" sz="1800" dirty="0">
                <a:effectLst/>
                <a:latin typeface="+mj-lt"/>
                <a:ea typeface="Arial Unicode MS"/>
                <a:cs typeface="Arial Unicode MS"/>
              </a:rPr>
              <a:t> ka ng </a:t>
            </a:r>
            <a:r>
              <a:rPr lang="en-US" sz="1800" dirty="0">
                <a:effectLst/>
                <a:latin typeface="+mj-lt"/>
              </a:rPr>
              <a:t>e-voucher</a:t>
            </a:r>
            <a:r>
              <a:rPr lang="en-US" sz="1800" dirty="0">
                <a:effectLst/>
                <a:latin typeface="+mj-lt"/>
                <a:ea typeface="Arial Unicode MS"/>
                <a:cs typeface="Arial Unicode MS"/>
              </a:rPr>
              <a:t> </a:t>
            </a:r>
            <a:r>
              <a:rPr lang="en-US" sz="1800" dirty="0" err="1">
                <a:effectLst/>
                <a:latin typeface="+mj-lt"/>
                <a:ea typeface="Arial Unicode MS"/>
                <a:cs typeface="Arial Unicode MS"/>
              </a:rPr>
              <a:t>sa</a:t>
            </a:r>
            <a:r>
              <a:rPr lang="en-US" sz="1800" dirty="0">
                <a:effectLst/>
                <a:latin typeface="+mj-lt"/>
                <a:ea typeface="Arial Unicode MS"/>
                <a:cs typeface="Arial Unicode MS"/>
              </a:rPr>
              <a:t> email </a:t>
            </a:r>
            <a:r>
              <a:rPr lang="en-US" sz="1800" dirty="0" err="1">
                <a:effectLst/>
                <a:latin typeface="+mj-lt"/>
                <a:ea typeface="Arial Unicode MS"/>
                <a:cs typeface="Arial Unicode MS"/>
              </a:rPr>
              <a:t>mo</a:t>
            </a:r>
            <a:br>
              <a:rPr lang="en-US" sz="1800" dirty="0">
                <a:effectLst/>
                <a:latin typeface="+mj-lt"/>
                <a:ea typeface="Arial Unicode MS"/>
                <a:cs typeface="Arial Unicode MS"/>
              </a:rPr>
            </a:br>
            <a:r>
              <a:rPr lang="en-US" sz="1800" dirty="0">
                <a:effectLst/>
                <a:latin typeface="+mj-lt"/>
                <a:ea typeface="Arial Unicode MS"/>
                <a:cs typeface="Arial Unicode MS"/>
              </a:rPr>
              <a:t> </a:t>
            </a:r>
            <a:r>
              <a:rPr lang="en-PH" dirty="0">
                <a:solidFill>
                  <a:srgbClr val="000000"/>
                </a:solidFill>
                <a:latin typeface="+mj-lt"/>
              </a:rPr>
              <a:t>✔️ </a:t>
            </a:r>
            <a:r>
              <a:rPr lang="en-US" sz="1800" dirty="0">
                <a:effectLst/>
                <a:latin typeface="+mj-lt"/>
                <a:ea typeface="Arial Unicode MS"/>
                <a:cs typeface="Arial Unicode MS"/>
              </a:rPr>
              <a:t>Sa </a:t>
            </a:r>
            <a:r>
              <a:rPr lang="en-US" sz="1800" dirty="0" err="1">
                <a:effectLst/>
                <a:latin typeface="+mj-lt"/>
                <a:ea typeface="Arial Unicode MS"/>
                <a:cs typeface="Arial Unicode MS"/>
              </a:rPr>
              <a:t>oras</a:t>
            </a:r>
            <a:r>
              <a:rPr lang="en-US" sz="1800" dirty="0">
                <a:effectLst/>
                <a:latin typeface="+mj-lt"/>
                <a:ea typeface="Arial Unicode MS"/>
                <a:cs typeface="Arial Unicode MS"/>
              </a:rPr>
              <a:t> ng emergency, </a:t>
            </a:r>
            <a:r>
              <a:rPr lang="en-US" sz="1800" dirty="0" err="1">
                <a:effectLst/>
                <a:latin typeface="+mj-lt"/>
                <a:ea typeface="Arial Unicode MS"/>
                <a:cs typeface="Arial Unicode MS"/>
              </a:rPr>
              <a:t>ipakita</a:t>
            </a:r>
            <a:r>
              <a:rPr lang="en-US" sz="1800" dirty="0">
                <a:effectLst/>
                <a:latin typeface="+mj-lt"/>
                <a:ea typeface="Arial Unicode MS"/>
                <a:cs typeface="Arial Unicode MS"/>
              </a:rPr>
              <a:t> lang ang </a:t>
            </a:r>
            <a:r>
              <a:rPr lang="en-US" sz="1800" dirty="0">
                <a:effectLst/>
                <a:latin typeface="+mj-lt"/>
              </a:rPr>
              <a:t>e-voucher at valid ID </a:t>
            </a:r>
            <a:r>
              <a:rPr lang="en-US" sz="1800" dirty="0" err="1">
                <a:effectLst/>
                <a:latin typeface="+mj-lt"/>
              </a:rPr>
              <a:t>sa</a:t>
            </a:r>
            <a:r>
              <a:rPr lang="en-US" sz="1800" dirty="0">
                <a:effectLst/>
                <a:latin typeface="+mj-lt"/>
              </a:rPr>
              <a:t> </a:t>
            </a:r>
            <a:r>
              <a:rPr lang="en-US" sz="1800" dirty="0" err="1">
                <a:effectLst/>
                <a:latin typeface="+mj-lt"/>
              </a:rPr>
              <a:t>kahit</a:t>
            </a:r>
            <a:r>
              <a:rPr lang="en-US" sz="1800" dirty="0">
                <a:effectLst/>
                <a:latin typeface="+mj-lt"/>
              </a:rPr>
              <a:t> </a:t>
            </a:r>
            <a:r>
              <a:rPr lang="en-US" sz="1800" dirty="0" err="1">
                <a:effectLst/>
                <a:latin typeface="+mj-lt"/>
              </a:rPr>
              <a:t>anong</a:t>
            </a:r>
            <a:r>
              <a:rPr lang="en-US" sz="1800" dirty="0">
                <a:effectLst/>
                <a:latin typeface="+mj-lt"/>
              </a:rPr>
              <a:t> iCare-accredited hospital</a:t>
            </a:r>
            <a:endParaRPr lang="en-US" dirty="0">
              <a:latin typeface="+mj-lt"/>
            </a:endParaRPr>
          </a:p>
          <a:p>
            <a:pPr marL="342900" marR="0" indent="-3429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AutoNum type="arabicPeriod"/>
            </a:pPr>
            <a:r>
              <a:rPr lang="en-US" sz="1800" dirty="0">
                <a:effectLst/>
                <a:latin typeface="+mj-lt"/>
              </a:rPr>
              <a:t>👉 </a:t>
            </a:r>
            <a:r>
              <a:rPr lang="en-US" sz="1800" i="1" dirty="0">
                <a:effectLst/>
                <a:latin typeface="+mj-lt"/>
              </a:rPr>
              <a:t>Check </a:t>
            </a:r>
            <a:r>
              <a:rPr lang="en-US" sz="1800" i="1" dirty="0" err="1">
                <a:effectLst/>
                <a:latin typeface="+mj-lt"/>
              </a:rPr>
              <a:t>mo</a:t>
            </a:r>
            <a:r>
              <a:rPr lang="en-US" sz="1800" i="1" dirty="0">
                <a:effectLst/>
                <a:latin typeface="+mj-lt"/>
              </a:rPr>
              <a:t> ang </a:t>
            </a:r>
            <a:r>
              <a:rPr lang="en-US" sz="1800" i="1" dirty="0" err="1">
                <a:effectLst/>
                <a:latin typeface="+mj-lt"/>
              </a:rPr>
              <a:t>listahan</a:t>
            </a:r>
            <a:r>
              <a:rPr lang="en-US" sz="1800" i="1" dirty="0">
                <a:effectLst/>
                <a:latin typeface="+mj-lt"/>
              </a:rPr>
              <a:t> ng </a:t>
            </a:r>
            <a:r>
              <a:rPr lang="en-US" sz="1800" i="1" dirty="0" err="1">
                <a:effectLst/>
                <a:latin typeface="+mj-lt"/>
              </a:rPr>
              <a:t>mga</a:t>
            </a:r>
            <a:r>
              <a:rPr lang="en-US" sz="1800" i="1" dirty="0">
                <a:effectLst/>
                <a:latin typeface="+mj-lt"/>
              </a:rPr>
              <a:t> hospital </a:t>
            </a:r>
            <a:r>
              <a:rPr lang="en-US" sz="1800" i="1" dirty="0" err="1">
                <a:effectLst/>
                <a:latin typeface="+mj-lt"/>
              </a:rPr>
              <a:t>dito</a:t>
            </a:r>
            <a:r>
              <a:rPr lang="en-US" sz="1800" i="1" dirty="0">
                <a:effectLst/>
                <a:latin typeface="+mj-lt"/>
              </a:rPr>
              <a:t>:</a:t>
            </a:r>
            <a:br>
              <a:rPr lang="en-US" sz="1800" i="1" dirty="0">
                <a:effectLst/>
                <a:latin typeface="+mj-lt"/>
              </a:rPr>
            </a:br>
            <a:r>
              <a:rPr lang="en-US" sz="1800" dirty="0">
                <a:solidFill>
                  <a:srgbClr val="1155CC"/>
                </a:solidFill>
                <a:effectLst/>
                <a:latin typeface="+mj-lt"/>
                <a:hlinkClick r:id="rId2"/>
              </a:rPr>
              <a:t>https://icare.com.ph/icare-accredited-health-partners/ </a:t>
            </a:r>
            <a:endParaRPr lang="en-US" sz="1800" dirty="0">
              <a:effectLst/>
              <a:latin typeface="+mj-lt"/>
            </a:endParaRPr>
          </a:p>
        </p:txBody>
      </p:sp>
      <p:pic>
        <p:nvPicPr>
          <p:cNvPr id="2" name="Picture 1" descr="A purple circle on a purple background&#10;&#10;AI-generated content may be incorrect.">
            <a:extLst>
              <a:ext uri="{FF2B5EF4-FFF2-40B4-BE49-F238E27FC236}">
                <a16:creationId xmlns:a16="http://schemas.microsoft.com/office/drawing/2014/main" id="{E11F4CEB-352D-2406-E973-4D3396A35E7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83" t="22727" r="-289" b="69057"/>
          <a:stretch>
            <a:fillRect/>
          </a:stretch>
        </p:blipFill>
        <p:spPr>
          <a:xfrm>
            <a:off x="0" y="6294576"/>
            <a:ext cx="12276955" cy="563424"/>
          </a:xfrm>
          <a:prstGeom prst="rect">
            <a:avLst/>
          </a:prstGeom>
        </p:spPr>
      </p:pic>
      <p:pic>
        <p:nvPicPr>
          <p:cNvPr id="4" name="Picture 3" descr="A purple and silver logo&#10;&#10;AI-generated content may be incorrect.">
            <a:extLst>
              <a:ext uri="{FF2B5EF4-FFF2-40B4-BE49-F238E27FC236}">
                <a16:creationId xmlns:a16="http://schemas.microsoft.com/office/drawing/2014/main" id="{E73CB174-67A0-D710-B51C-BFB27D99DAE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8737" t="16747" r="24673" b="23454"/>
          <a:stretch>
            <a:fillRect/>
          </a:stretch>
        </p:blipFill>
        <p:spPr>
          <a:xfrm>
            <a:off x="10550962" y="5125541"/>
            <a:ext cx="1435180" cy="1037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9801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642696-068D-FAAD-4528-2A79D7240A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urple circle on a purple background&#10;&#10;AI-generated content may be incorrect.">
            <a:extLst>
              <a:ext uri="{FF2B5EF4-FFF2-40B4-BE49-F238E27FC236}">
                <a16:creationId xmlns:a16="http://schemas.microsoft.com/office/drawing/2014/main" id="{40A039DB-E79C-E75B-C516-5428E4C1169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3" t="22727" r="-289" b="69057"/>
          <a:stretch>
            <a:fillRect/>
          </a:stretch>
        </p:blipFill>
        <p:spPr>
          <a:xfrm>
            <a:off x="0" y="6294576"/>
            <a:ext cx="12276955" cy="5634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23FAD87-1AC7-0D60-279A-B5044965D7F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4693"/>
          <a:stretch>
            <a:fillRect/>
          </a:stretch>
        </p:blipFill>
        <p:spPr>
          <a:xfrm>
            <a:off x="2689311" y="242553"/>
            <a:ext cx="9314121" cy="566914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F2B0B90-ED1D-789E-E465-3F04FA4B0DAA}"/>
              </a:ext>
            </a:extLst>
          </p:cNvPr>
          <p:cNvSpPr txBox="1"/>
          <p:nvPr/>
        </p:nvSpPr>
        <p:spPr>
          <a:xfrm>
            <a:off x="324909" y="4018499"/>
            <a:ext cx="40946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3200" b="1" dirty="0">
                <a:solidFill>
                  <a:srgbClr val="540C6F"/>
                </a:solidFill>
              </a:rPr>
              <a:t>How to register your </a:t>
            </a:r>
            <a:r>
              <a:rPr lang="en-PH" sz="3200" b="1" dirty="0" err="1">
                <a:solidFill>
                  <a:srgbClr val="540C6F"/>
                </a:solidFill>
              </a:rPr>
              <a:t>PlataReady</a:t>
            </a:r>
            <a:r>
              <a:rPr lang="en-PH" sz="3200" b="1" dirty="0">
                <a:solidFill>
                  <a:srgbClr val="540C6F"/>
                </a:solidFill>
              </a:rPr>
              <a:t>: </a:t>
            </a:r>
            <a:r>
              <a:rPr lang="en-PH" sz="3200" b="1" dirty="0" err="1">
                <a:solidFill>
                  <a:srgbClr val="540C6F"/>
                </a:solidFill>
              </a:rPr>
              <a:t>HealthAlaga</a:t>
            </a:r>
            <a:r>
              <a:rPr lang="en-PH" sz="3200" b="1" dirty="0">
                <a:solidFill>
                  <a:srgbClr val="540C6F"/>
                </a:solidFill>
              </a:rPr>
              <a:t>  </a:t>
            </a:r>
          </a:p>
        </p:txBody>
      </p:sp>
      <p:pic>
        <p:nvPicPr>
          <p:cNvPr id="8" name="Picture 7" descr="A purple and silver logo&#10;&#10;AI-generated content may be incorrect.">
            <a:extLst>
              <a:ext uri="{FF2B5EF4-FFF2-40B4-BE49-F238E27FC236}">
                <a16:creationId xmlns:a16="http://schemas.microsoft.com/office/drawing/2014/main" id="{80B5AA14-FF38-76B6-35F5-0F2D1390DF7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8737" t="16747" r="24673" b="23454"/>
          <a:stretch>
            <a:fillRect/>
          </a:stretch>
        </p:blipFill>
        <p:spPr>
          <a:xfrm>
            <a:off x="10550962" y="5125541"/>
            <a:ext cx="1435180" cy="1037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1048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urple circle on a purple background&#10;&#10;AI-generated content may be incorrect.">
            <a:extLst>
              <a:ext uri="{FF2B5EF4-FFF2-40B4-BE49-F238E27FC236}">
                <a16:creationId xmlns:a16="http://schemas.microsoft.com/office/drawing/2014/main" id="{3528E264-F8EF-4C75-C212-0E64B5606F3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3" t="22727" r="-289" b="69057"/>
          <a:stretch>
            <a:fillRect/>
          </a:stretch>
        </p:blipFill>
        <p:spPr>
          <a:xfrm>
            <a:off x="0" y="6294576"/>
            <a:ext cx="12276955" cy="56342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6C216CF-B3B0-53DE-28F7-8A3D067CD5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630569"/>
            <a:ext cx="8316974" cy="515201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AC39599-DADA-2F09-999A-24797F997031}"/>
              </a:ext>
            </a:extLst>
          </p:cNvPr>
          <p:cNvSpPr txBox="1"/>
          <p:nvPr/>
        </p:nvSpPr>
        <p:spPr>
          <a:xfrm>
            <a:off x="8483600" y="947629"/>
            <a:ext cx="32140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PH" sz="3200" b="1" dirty="0">
                <a:solidFill>
                  <a:srgbClr val="540C6F"/>
                </a:solidFill>
              </a:rPr>
              <a:t>How to use your </a:t>
            </a:r>
            <a:r>
              <a:rPr lang="en-PH" sz="3200" b="1" dirty="0" err="1">
                <a:solidFill>
                  <a:srgbClr val="540C6F"/>
                </a:solidFill>
              </a:rPr>
              <a:t>PlataReady</a:t>
            </a:r>
            <a:r>
              <a:rPr lang="en-PH" sz="3200" b="1" dirty="0">
                <a:solidFill>
                  <a:srgbClr val="540C6F"/>
                </a:solidFill>
              </a:rPr>
              <a:t>: </a:t>
            </a:r>
            <a:r>
              <a:rPr lang="en-PH" sz="3200" b="1" dirty="0" err="1">
                <a:solidFill>
                  <a:srgbClr val="540C6F"/>
                </a:solidFill>
              </a:rPr>
              <a:t>HealthAlaga</a:t>
            </a:r>
            <a:r>
              <a:rPr lang="en-PH" sz="3200" b="1" dirty="0">
                <a:solidFill>
                  <a:srgbClr val="540C6F"/>
                </a:solidFill>
              </a:rPr>
              <a:t>  </a:t>
            </a:r>
          </a:p>
        </p:txBody>
      </p:sp>
      <p:pic>
        <p:nvPicPr>
          <p:cNvPr id="12" name="Picture 11" descr="A purple and silver logo&#10;&#10;AI-generated content may be incorrect.">
            <a:extLst>
              <a:ext uri="{FF2B5EF4-FFF2-40B4-BE49-F238E27FC236}">
                <a16:creationId xmlns:a16="http://schemas.microsoft.com/office/drawing/2014/main" id="{DB008CCE-EFAC-3AD2-10DA-996C9991659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8737" t="16747" r="24673" b="23454"/>
          <a:stretch>
            <a:fillRect/>
          </a:stretch>
        </p:blipFill>
        <p:spPr>
          <a:xfrm>
            <a:off x="10550962" y="5125541"/>
            <a:ext cx="1435180" cy="1037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3661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0D3AB6-00FD-6279-4F67-A7D842961C75}"/>
              </a:ext>
            </a:extLst>
          </p:cNvPr>
          <p:cNvSpPr txBox="1"/>
          <p:nvPr/>
        </p:nvSpPr>
        <p:spPr>
          <a:xfrm>
            <a:off x="422644" y="329894"/>
            <a:ext cx="947626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rgbClr val="540C6F"/>
                </a:solidFill>
                <a:latin typeface="Aptos Black" panose="020B0004020202020204" pitchFamily="34" charset="0"/>
              </a:rPr>
              <a:t>PWEDENG IREGALO AT MULTI-PURCHASE OPTION</a:t>
            </a:r>
            <a:endParaRPr lang="en-GB" sz="3000" b="1" dirty="0">
              <a:solidFill>
                <a:srgbClr val="540C6F"/>
              </a:solidFill>
              <a:latin typeface="Aptos Black" panose="020B00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BC174D-1C4B-7BF9-A4D9-125F21604D84}"/>
              </a:ext>
            </a:extLst>
          </p:cNvPr>
          <p:cNvSpPr txBox="1"/>
          <p:nvPr/>
        </p:nvSpPr>
        <p:spPr>
          <a:xfrm>
            <a:off x="1443368" y="1071813"/>
            <a:ext cx="8646930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PH" dirty="0" err="1">
                <a:latin typeface="+mj-lt"/>
              </a:rPr>
              <a:t>Mainam</a:t>
            </a:r>
            <a:r>
              <a:rPr lang="en-PH" dirty="0">
                <a:latin typeface="+mj-lt"/>
              </a:rPr>
              <a:t> </a:t>
            </a:r>
            <a:r>
              <a:rPr lang="en-PH" dirty="0" err="1">
                <a:latin typeface="+mj-lt"/>
              </a:rPr>
              <a:t>na</a:t>
            </a:r>
            <a:r>
              <a:rPr lang="en-PH" dirty="0">
                <a:latin typeface="+mj-lt"/>
              </a:rPr>
              <a:t> </a:t>
            </a:r>
            <a:r>
              <a:rPr lang="en-PH" dirty="0" err="1">
                <a:latin typeface="+mj-lt"/>
              </a:rPr>
              <a:t>iregalo</a:t>
            </a:r>
            <a:r>
              <a:rPr lang="en-PH" dirty="0">
                <a:latin typeface="+mj-lt"/>
              </a:rPr>
              <a:t> para </a:t>
            </a:r>
            <a:r>
              <a:rPr lang="en-PH" dirty="0" err="1">
                <a:latin typeface="+mj-lt"/>
              </a:rPr>
              <a:t>sa</a:t>
            </a:r>
            <a:r>
              <a:rPr lang="en-PH" dirty="0">
                <a:latin typeface="+mj-lt"/>
              </a:rPr>
              <a:t> </a:t>
            </a:r>
            <a:r>
              <a:rPr lang="en-PH" dirty="0" err="1">
                <a:latin typeface="+mj-lt"/>
              </a:rPr>
              <a:t>mga</a:t>
            </a:r>
            <a:r>
              <a:rPr lang="en-PH" dirty="0">
                <a:latin typeface="+mj-lt"/>
              </a:rPr>
              <a:t> mahal </a:t>
            </a:r>
            <a:r>
              <a:rPr lang="en-PH" dirty="0" err="1">
                <a:latin typeface="+mj-lt"/>
              </a:rPr>
              <a:t>sa</a:t>
            </a:r>
            <a:r>
              <a:rPr lang="en-PH" dirty="0">
                <a:latin typeface="+mj-lt"/>
              </a:rPr>
              <a:t> </a:t>
            </a:r>
            <a:r>
              <a:rPr lang="en-PH" dirty="0" err="1">
                <a:latin typeface="+mj-lt"/>
              </a:rPr>
              <a:t>buhay</a:t>
            </a:r>
            <a:r>
              <a:rPr lang="en-PH" dirty="0">
                <a:latin typeface="+mj-lt"/>
              </a:rPr>
              <a:t> </a:t>
            </a:r>
            <a:r>
              <a:rPr lang="en-PH" dirty="0" err="1">
                <a:latin typeface="+mj-lt"/>
              </a:rPr>
              <a:t>na</a:t>
            </a:r>
            <a:r>
              <a:rPr lang="en-PH" dirty="0">
                <a:latin typeface="+mj-lt"/>
              </a:rPr>
              <a:t> </a:t>
            </a:r>
            <a:r>
              <a:rPr lang="en-PH" b="1" dirty="0">
                <a:latin typeface="+mj-lt"/>
              </a:rPr>
              <a:t>working adults, seniors, housewives at breadwinners</a:t>
            </a:r>
            <a:r>
              <a:rPr lang="en-PH" dirty="0">
                <a:latin typeface="+mj-lt"/>
              </a:rPr>
              <a:t> </a:t>
            </a:r>
            <a:r>
              <a:rPr lang="en-PH" dirty="0" err="1">
                <a:latin typeface="+mj-lt"/>
              </a:rPr>
              <a:t>na</a:t>
            </a:r>
            <a:r>
              <a:rPr lang="en-PH" dirty="0">
                <a:latin typeface="+mj-lt"/>
              </a:rPr>
              <a:t> </a:t>
            </a:r>
            <a:r>
              <a:rPr lang="en-PH" i="1" dirty="0">
                <a:latin typeface="+mj-lt"/>
              </a:rPr>
              <a:t>“</a:t>
            </a:r>
            <a:r>
              <a:rPr lang="en-PH" i="1" dirty="0" err="1">
                <a:latin typeface="+mj-lt"/>
              </a:rPr>
              <a:t>bawal</a:t>
            </a:r>
            <a:r>
              <a:rPr lang="en-PH" i="1" dirty="0">
                <a:latin typeface="+mj-lt"/>
              </a:rPr>
              <a:t> </a:t>
            </a:r>
            <a:r>
              <a:rPr lang="en-PH" i="1" dirty="0" err="1">
                <a:latin typeface="+mj-lt"/>
              </a:rPr>
              <a:t>magkasakit</a:t>
            </a:r>
            <a:r>
              <a:rPr lang="en-PH" i="1" dirty="0">
                <a:latin typeface="+mj-lt"/>
              </a:rPr>
              <a:t>.”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u="none" strike="noStrike" dirty="0" err="1">
                <a:effectLst/>
                <a:latin typeface="+mj-lt"/>
              </a:rPr>
              <a:t>Pwedeng</a:t>
            </a:r>
            <a:r>
              <a:rPr lang="en-US" u="none" strike="noStrike" dirty="0">
                <a:effectLst/>
                <a:latin typeface="+mj-lt"/>
              </a:rPr>
              <a:t> </a:t>
            </a:r>
            <a:r>
              <a:rPr lang="en-US" u="none" strike="noStrike" dirty="0" err="1">
                <a:effectLst/>
                <a:latin typeface="+mj-lt"/>
              </a:rPr>
              <a:t>bilhin</a:t>
            </a:r>
            <a:r>
              <a:rPr lang="en-US" u="none" strike="noStrike" dirty="0">
                <a:effectLst/>
                <a:latin typeface="+mj-lt"/>
              </a:rPr>
              <a:t> para </a:t>
            </a:r>
            <a:r>
              <a:rPr lang="en-US" u="none" strike="noStrike" dirty="0" err="1">
                <a:effectLst/>
                <a:latin typeface="+mj-lt"/>
              </a:rPr>
              <a:t>sa</a:t>
            </a:r>
            <a:r>
              <a:rPr lang="en-US" u="none" strike="noStrike" dirty="0">
                <a:effectLst/>
                <a:latin typeface="+mj-lt"/>
              </a:rPr>
              <a:t> </a:t>
            </a:r>
            <a:r>
              <a:rPr lang="en-US" u="none" strike="noStrike" dirty="0" err="1">
                <a:effectLst/>
                <a:latin typeface="+mj-lt"/>
              </a:rPr>
              <a:t>iba</a:t>
            </a:r>
            <a:r>
              <a:rPr lang="en-US" u="none" strike="noStrike" dirty="0">
                <a:effectLst/>
                <a:latin typeface="+mj-lt"/>
              </a:rPr>
              <a:t> — </a:t>
            </a:r>
            <a:r>
              <a:rPr lang="en-US" u="none" strike="noStrike" dirty="0" err="1">
                <a:effectLst/>
                <a:latin typeface="+mj-lt"/>
              </a:rPr>
              <a:t>tulad</a:t>
            </a:r>
            <a:r>
              <a:rPr lang="en-US" u="none" strike="noStrike" dirty="0">
                <a:effectLst/>
                <a:latin typeface="+mj-lt"/>
              </a:rPr>
              <a:t> ng </a:t>
            </a:r>
            <a:r>
              <a:rPr lang="en-US" u="none" strike="noStrike" dirty="0" err="1">
                <a:effectLst/>
                <a:latin typeface="+mj-lt"/>
              </a:rPr>
              <a:t>magulang</a:t>
            </a:r>
            <a:r>
              <a:rPr lang="en-US" u="none" strike="noStrike" dirty="0">
                <a:effectLst/>
                <a:latin typeface="+mj-lt"/>
              </a:rPr>
              <a:t>, </a:t>
            </a:r>
            <a:r>
              <a:rPr lang="en-US" u="none" strike="noStrike" dirty="0" err="1">
                <a:effectLst/>
                <a:latin typeface="+mj-lt"/>
              </a:rPr>
              <a:t>kaibigan</a:t>
            </a:r>
            <a:r>
              <a:rPr lang="en-US" u="none" strike="noStrike" dirty="0">
                <a:effectLst/>
                <a:latin typeface="+mj-lt"/>
              </a:rPr>
              <a:t>, </a:t>
            </a:r>
            <a:r>
              <a:rPr lang="en-US" u="none" strike="noStrike" dirty="0" err="1">
                <a:effectLst/>
                <a:latin typeface="+mj-lt"/>
              </a:rPr>
              <a:t>kasambahay</a:t>
            </a:r>
            <a:r>
              <a:rPr lang="en-US" u="none" strike="noStrike" dirty="0">
                <a:effectLst/>
                <a:latin typeface="+mj-lt"/>
              </a:rPr>
              <a:t>, o driver</a:t>
            </a:r>
          </a:p>
          <a:p>
            <a:pPr marL="342900" marR="0" lvl="0" indent="-3429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u="none" strike="noStrike" dirty="0">
                <a:effectLst/>
                <a:latin typeface="+mj-lt"/>
              </a:rPr>
              <a:t>Walang limit kung </a:t>
            </a:r>
            <a:r>
              <a:rPr lang="en-US" u="none" strike="noStrike" dirty="0" err="1">
                <a:effectLst/>
                <a:latin typeface="+mj-lt"/>
              </a:rPr>
              <a:t>ilang</a:t>
            </a:r>
            <a:r>
              <a:rPr lang="en-US" u="none" strike="noStrike" dirty="0">
                <a:effectLst/>
                <a:latin typeface="+mj-lt"/>
              </a:rPr>
              <a:t> vouchers ang </a:t>
            </a:r>
            <a:r>
              <a:rPr lang="en-US" u="none" strike="noStrike" dirty="0" err="1">
                <a:effectLst/>
                <a:latin typeface="+mj-lt"/>
              </a:rPr>
              <a:t>pwedeng</a:t>
            </a:r>
            <a:r>
              <a:rPr lang="en-US" u="none" strike="noStrike" dirty="0">
                <a:effectLst/>
                <a:latin typeface="+mj-lt"/>
              </a:rPr>
              <a:t> </a:t>
            </a:r>
            <a:r>
              <a:rPr lang="en-US" u="none" strike="noStrike" dirty="0" err="1">
                <a:effectLst/>
                <a:latin typeface="+mj-lt"/>
              </a:rPr>
              <a:t>bilhin</a:t>
            </a:r>
            <a:r>
              <a:rPr lang="en-US" u="none" strike="noStrike" dirty="0">
                <a:effectLst/>
                <a:latin typeface="+mj-lt"/>
              </a:rPr>
              <a:t> ng </a:t>
            </a:r>
            <a:r>
              <a:rPr lang="en-US" u="none" strike="noStrike" dirty="0" err="1">
                <a:effectLst/>
                <a:latin typeface="+mj-lt"/>
              </a:rPr>
              <a:t>isang</a:t>
            </a:r>
            <a:r>
              <a:rPr lang="en-US" u="none" strike="noStrike" dirty="0">
                <a:effectLst/>
                <a:latin typeface="+mj-lt"/>
              </a:rPr>
              <a:t> customer</a:t>
            </a:r>
          </a:p>
        </p:txBody>
      </p:sp>
      <p:pic>
        <p:nvPicPr>
          <p:cNvPr id="2" name="Picture 1" descr="A purple circle on a purple background&#10;&#10;AI-generated content may be incorrect.">
            <a:extLst>
              <a:ext uri="{FF2B5EF4-FFF2-40B4-BE49-F238E27FC236}">
                <a16:creationId xmlns:a16="http://schemas.microsoft.com/office/drawing/2014/main" id="{A503231B-A4BF-7D19-D5EB-4B907E54FE1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83" t="22727" r="-289" b="69057"/>
          <a:stretch>
            <a:fillRect/>
          </a:stretch>
        </p:blipFill>
        <p:spPr>
          <a:xfrm>
            <a:off x="0" y="6294576"/>
            <a:ext cx="12276955" cy="56342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2ED5E76-1A44-7222-B2B0-1D9F5C5782D7}"/>
              </a:ext>
            </a:extLst>
          </p:cNvPr>
          <p:cNvSpPr txBox="1"/>
          <p:nvPr/>
        </p:nvSpPr>
        <p:spPr>
          <a:xfrm>
            <a:off x="880013" y="2560756"/>
            <a:ext cx="9572088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PH" dirty="0">
                <a:latin typeface="+mj-lt"/>
              </a:rPr>
              <a:t>Ang </a:t>
            </a:r>
            <a:r>
              <a:rPr lang="en-PH" dirty="0" err="1">
                <a:latin typeface="+mj-lt"/>
              </a:rPr>
              <a:t>PlataReady</a:t>
            </a:r>
            <a:r>
              <a:rPr lang="en-PH" dirty="0">
                <a:latin typeface="+mj-lt"/>
              </a:rPr>
              <a:t>: </a:t>
            </a:r>
            <a:r>
              <a:rPr lang="en-PH" dirty="0" err="1">
                <a:latin typeface="+mj-lt"/>
              </a:rPr>
              <a:t>HealthAlaga</a:t>
            </a:r>
            <a:r>
              <a:rPr lang="en-PH" dirty="0">
                <a:latin typeface="+mj-lt"/>
              </a:rPr>
              <a:t> e-voucher ay </a:t>
            </a:r>
            <a:r>
              <a:rPr lang="en-PH" dirty="0" err="1">
                <a:latin typeface="+mj-lt"/>
              </a:rPr>
              <a:t>pwedeng</a:t>
            </a:r>
            <a:r>
              <a:rPr lang="en-PH" dirty="0">
                <a:latin typeface="+mj-lt"/>
              </a:rPr>
              <a:t> </a:t>
            </a:r>
            <a:r>
              <a:rPr lang="en-PH" dirty="0" err="1">
                <a:latin typeface="+mj-lt"/>
              </a:rPr>
              <a:t>iregalo</a:t>
            </a:r>
            <a:r>
              <a:rPr lang="en-PH" dirty="0">
                <a:latin typeface="+mj-lt"/>
              </a:rPr>
              <a:t> o </a:t>
            </a:r>
            <a:r>
              <a:rPr lang="en-PH" dirty="0" err="1">
                <a:latin typeface="+mj-lt"/>
              </a:rPr>
              <a:t>ibigay</a:t>
            </a:r>
            <a:r>
              <a:rPr lang="en-PH" dirty="0">
                <a:latin typeface="+mj-lt"/>
              </a:rPr>
              <a:t> </a:t>
            </a:r>
            <a:r>
              <a:rPr lang="en-PH" dirty="0" err="1">
                <a:latin typeface="+mj-lt"/>
              </a:rPr>
              <a:t>sa</a:t>
            </a:r>
            <a:r>
              <a:rPr lang="en-PH" dirty="0">
                <a:latin typeface="+mj-lt"/>
              </a:rPr>
              <a:t> </a:t>
            </a:r>
            <a:r>
              <a:rPr lang="en-PH" dirty="0" err="1">
                <a:latin typeface="+mj-lt"/>
              </a:rPr>
              <a:t>iba</a:t>
            </a:r>
            <a:r>
              <a:rPr lang="en-PH" dirty="0">
                <a:latin typeface="+mj-lt"/>
              </a:rPr>
              <a:t> </a:t>
            </a:r>
            <a:r>
              <a:rPr lang="en-PH" dirty="0" err="1">
                <a:latin typeface="+mj-lt"/>
              </a:rPr>
              <a:t>hangga't</a:t>
            </a:r>
            <a:r>
              <a:rPr lang="en-PH" dirty="0">
                <a:latin typeface="+mj-lt"/>
              </a:rPr>
              <a:t> </a:t>
            </a:r>
            <a:r>
              <a:rPr lang="en-PH" dirty="0" err="1">
                <a:latin typeface="+mj-lt"/>
              </a:rPr>
              <a:t>hindi</a:t>
            </a:r>
            <a:r>
              <a:rPr lang="en-PH" dirty="0">
                <a:latin typeface="+mj-lt"/>
              </a:rPr>
              <a:t> pa </a:t>
            </a:r>
            <a:r>
              <a:rPr lang="en-PH" dirty="0" err="1">
                <a:latin typeface="+mj-lt"/>
              </a:rPr>
              <a:t>ito</a:t>
            </a:r>
            <a:r>
              <a:rPr lang="en-PH" dirty="0">
                <a:latin typeface="+mj-lt"/>
              </a:rPr>
              <a:t> </a:t>
            </a:r>
            <a:r>
              <a:rPr lang="en-PH" dirty="0" err="1">
                <a:latin typeface="+mj-lt"/>
              </a:rPr>
              <a:t>na</a:t>
            </a:r>
            <a:r>
              <a:rPr lang="en-PH" dirty="0">
                <a:latin typeface="+mj-lt"/>
              </a:rPr>
              <a:t>-re-register. </a:t>
            </a:r>
          </a:p>
          <a:p>
            <a:pPr>
              <a:buNone/>
            </a:pPr>
            <a:endParaRPr lang="en-PH" dirty="0">
              <a:latin typeface="+mj-lt"/>
            </a:endParaRPr>
          </a:p>
          <a:p>
            <a:pPr>
              <a:buNone/>
            </a:pPr>
            <a:r>
              <a:rPr lang="en-PH" dirty="0">
                <a:latin typeface="+mj-lt"/>
              </a:rPr>
              <a:t>Para ma-register ang plan </a:t>
            </a:r>
            <a:r>
              <a:rPr lang="en-PH" dirty="0" err="1">
                <a:latin typeface="+mj-lt"/>
              </a:rPr>
              <a:t>sa</a:t>
            </a:r>
            <a:r>
              <a:rPr lang="en-PH" dirty="0">
                <a:latin typeface="+mj-lt"/>
              </a:rPr>
              <a:t> </a:t>
            </a:r>
            <a:r>
              <a:rPr lang="en-PH" dirty="0" err="1">
                <a:latin typeface="+mj-lt"/>
              </a:rPr>
              <a:t>ibang</a:t>
            </a:r>
            <a:r>
              <a:rPr lang="en-PH" dirty="0">
                <a:latin typeface="+mj-lt"/>
              </a:rPr>
              <a:t> </a:t>
            </a:r>
            <a:r>
              <a:rPr lang="en-PH" dirty="0" err="1">
                <a:latin typeface="+mj-lt"/>
              </a:rPr>
              <a:t>tao</a:t>
            </a:r>
            <a:r>
              <a:rPr lang="en-PH" dirty="0">
                <a:latin typeface="+mj-lt"/>
              </a:rPr>
              <a:t>, </a:t>
            </a:r>
            <a:r>
              <a:rPr lang="en-PH" dirty="0" err="1">
                <a:latin typeface="+mj-lt"/>
              </a:rPr>
              <a:t>kailangan</a:t>
            </a:r>
            <a:r>
              <a:rPr lang="en-PH" dirty="0">
                <a:latin typeface="+mj-lt"/>
              </a:rPr>
              <a:t> </a:t>
            </a:r>
            <a:r>
              <a:rPr lang="en-PH" dirty="0" err="1">
                <a:latin typeface="+mj-lt"/>
              </a:rPr>
              <a:t>mo</a:t>
            </a:r>
            <a:r>
              <a:rPr lang="en-PH" dirty="0">
                <a:latin typeface="+mj-lt"/>
              </a:rPr>
              <a:t> ang </a:t>
            </a:r>
            <a:r>
              <a:rPr lang="en-PH" dirty="0" err="1">
                <a:latin typeface="+mj-lt"/>
              </a:rPr>
              <a:t>mga</a:t>
            </a:r>
            <a:r>
              <a:rPr lang="en-PH" dirty="0">
                <a:latin typeface="+mj-lt"/>
              </a:rPr>
              <a:t> </a:t>
            </a:r>
            <a:r>
              <a:rPr lang="en-PH" dirty="0" err="1">
                <a:latin typeface="+mj-lt"/>
              </a:rPr>
              <a:t>sumusunod</a:t>
            </a:r>
            <a:r>
              <a:rPr lang="en-PH" dirty="0">
                <a:latin typeface="+mj-lt"/>
              </a:rPr>
              <a:t> </a:t>
            </a:r>
            <a:r>
              <a:rPr lang="en-PH" dirty="0" err="1">
                <a:latin typeface="+mj-lt"/>
              </a:rPr>
              <a:t>na</a:t>
            </a:r>
            <a:r>
              <a:rPr lang="en-PH" dirty="0">
                <a:latin typeface="+mj-lt"/>
              </a:rPr>
              <a:t> </a:t>
            </a:r>
            <a:r>
              <a:rPr lang="en-PH" dirty="0" err="1">
                <a:latin typeface="+mj-lt"/>
              </a:rPr>
              <a:t>detalye</a:t>
            </a:r>
            <a:r>
              <a:rPr lang="en-PH" dirty="0">
                <a:latin typeface="+mj-lt"/>
              </a:rPr>
              <a:t> nila: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PH" dirty="0">
                <a:latin typeface="+mj-lt"/>
              </a:rPr>
              <a:t>Buong </a:t>
            </a:r>
            <a:r>
              <a:rPr lang="en-PH" dirty="0" err="1">
                <a:latin typeface="+mj-lt"/>
              </a:rPr>
              <a:t>Pangalan</a:t>
            </a:r>
            <a:r>
              <a:rPr lang="en-PH" dirty="0">
                <a:latin typeface="+mj-lt"/>
              </a:rPr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PH" dirty="0" err="1">
                <a:latin typeface="+mj-lt"/>
              </a:rPr>
              <a:t>Kaarawan</a:t>
            </a:r>
            <a:r>
              <a:rPr lang="en-PH" dirty="0">
                <a:latin typeface="+mj-lt"/>
              </a:rPr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PH" dirty="0">
                <a:latin typeface="+mj-lt"/>
              </a:rPr>
              <a:t>Address ng Bahay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PH" dirty="0">
                <a:latin typeface="+mj-lt"/>
              </a:rPr>
              <a:t>Email Address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PH" dirty="0">
                <a:latin typeface="+mj-lt"/>
              </a:rPr>
              <a:t>Mobile Number</a:t>
            </a:r>
          </a:p>
          <a:p>
            <a:pPr>
              <a:buNone/>
            </a:pPr>
            <a:endParaRPr lang="en-PH" dirty="0">
              <a:latin typeface="+mj-lt"/>
            </a:endParaRPr>
          </a:p>
          <a:p>
            <a:pPr>
              <a:buNone/>
            </a:pPr>
            <a:r>
              <a:rPr lang="en-PH" dirty="0" err="1">
                <a:latin typeface="+mj-lt"/>
              </a:rPr>
              <a:t>Paalala</a:t>
            </a:r>
            <a:r>
              <a:rPr lang="en-PH" dirty="0">
                <a:latin typeface="+mj-lt"/>
              </a:rPr>
              <a:t> lang </a:t>
            </a:r>
            <a:r>
              <a:rPr lang="en-PH" dirty="0" err="1">
                <a:latin typeface="+mj-lt"/>
              </a:rPr>
              <a:t>na</a:t>
            </a:r>
            <a:r>
              <a:rPr lang="en-PH" dirty="0">
                <a:latin typeface="+mj-lt"/>
              </a:rPr>
              <a:t> </a:t>
            </a:r>
            <a:r>
              <a:rPr lang="en-PH" dirty="0" err="1">
                <a:latin typeface="+mj-lt"/>
              </a:rPr>
              <a:t>pagkatapos</a:t>
            </a:r>
            <a:r>
              <a:rPr lang="en-PH" dirty="0">
                <a:latin typeface="+mj-lt"/>
              </a:rPr>
              <a:t> </a:t>
            </a:r>
            <a:r>
              <a:rPr lang="en-PH" dirty="0" err="1">
                <a:latin typeface="+mj-lt"/>
              </a:rPr>
              <a:t>i</a:t>
            </a:r>
            <a:r>
              <a:rPr lang="en-PH" dirty="0">
                <a:latin typeface="+mj-lt"/>
              </a:rPr>
              <a:t>-submit ang </a:t>
            </a:r>
            <a:r>
              <a:rPr lang="en-PH" dirty="0" err="1">
                <a:latin typeface="+mj-lt"/>
              </a:rPr>
              <a:t>impormasyon</a:t>
            </a:r>
            <a:r>
              <a:rPr lang="en-PH" dirty="0">
                <a:latin typeface="+mj-lt"/>
              </a:rPr>
              <a:t> nila, </a:t>
            </a:r>
            <a:r>
              <a:rPr lang="en-PH" dirty="0" err="1">
                <a:latin typeface="+mj-lt"/>
              </a:rPr>
              <a:t>makakatanggap</a:t>
            </a:r>
            <a:r>
              <a:rPr lang="en-PH" dirty="0">
                <a:latin typeface="+mj-lt"/>
              </a:rPr>
              <a:t> sila ng email para </a:t>
            </a:r>
            <a:r>
              <a:rPr lang="en-PH" dirty="0" err="1">
                <a:latin typeface="+mj-lt"/>
              </a:rPr>
              <a:t>ipaalam</a:t>
            </a:r>
            <a:r>
              <a:rPr lang="en-PH" dirty="0">
                <a:latin typeface="+mj-lt"/>
              </a:rPr>
              <a:t> </a:t>
            </a:r>
            <a:r>
              <a:rPr lang="en-PH" dirty="0" err="1">
                <a:latin typeface="+mj-lt"/>
              </a:rPr>
              <a:t>na</a:t>
            </a:r>
            <a:r>
              <a:rPr lang="en-PH" dirty="0">
                <a:latin typeface="+mj-lt"/>
              </a:rPr>
              <a:t> </a:t>
            </a:r>
            <a:r>
              <a:rPr lang="en-PH" dirty="0" err="1">
                <a:latin typeface="+mj-lt"/>
              </a:rPr>
              <a:t>ni</a:t>
            </a:r>
            <a:r>
              <a:rPr lang="en-PH" dirty="0">
                <a:latin typeface="+mj-lt"/>
              </a:rPr>
              <a:t>-register </a:t>
            </a:r>
            <a:r>
              <a:rPr lang="en-PH" dirty="0" err="1">
                <a:latin typeface="+mj-lt"/>
              </a:rPr>
              <a:t>mo</a:t>
            </a:r>
            <a:r>
              <a:rPr lang="en-PH" dirty="0">
                <a:latin typeface="+mj-lt"/>
              </a:rPr>
              <a:t> sila </a:t>
            </a:r>
            <a:r>
              <a:rPr lang="en-PH" dirty="0" err="1">
                <a:latin typeface="+mj-lt"/>
              </a:rPr>
              <a:t>sa</a:t>
            </a:r>
            <a:r>
              <a:rPr lang="en-PH" dirty="0">
                <a:latin typeface="+mj-lt"/>
              </a:rPr>
              <a:t> </a:t>
            </a:r>
            <a:r>
              <a:rPr lang="en-PH" dirty="0" err="1">
                <a:latin typeface="+mj-lt"/>
              </a:rPr>
              <a:t>ilalim</a:t>
            </a:r>
            <a:r>
              <a:rPr lang="en-PH" dirty="0">
                <a:latin typeface="+mj-lt"/>
              </a:rPr>
              <a:t> ng iCare health plan. </a:t>
            </a:r>
            <a:r>
              <a:rPr lang="en-PH" dirty="0" err="1">
                <a:latin typeface="+mj-lt"/>
              </a:rPr>
              <a:t>Kailangan</a:t>
            </a:r>
            <a:r>
              <a:rPr lang="en-PH" dirty="0">
                <a:latin typeface="+mj-lt"/>
              </a:rPr>
              <a:t> </a:t>
            </a:r>
            <a:r>
              <a:rPr lang="en-PH" dirty="0" err="1">
                <a:latin typeface="+mj-lt"/>
              </a:rPr>
              <a:t>nilang</a:t>
            </a:r>
            <a:r>
              <a:rPr lang="en-PH" dirty="0">
                <a:latin typeface="+mj-lt"/>
              </a:rPr>
              <a:t> </a:t>
            </a:r>
            <a:r>
              <a:rPr lang="en-PH" dirty="0" err="1">
                <a:latin typeface="+mj-lt"/>
              </a:rPr>
              <a:t>i</a:t>
            </a:r>
            <a:r>
              <a:rPr lang="en-PH" dirty="0">
                <a:latin typeface="+mj-lt"/>
              </a:rPr>
              <a:t>-confirm ang registration para </a:t>
            </a:r>
            <a:r>
              <a:rPr lang="en-PH" dirty="0" err="1">
                <a:latin typeface="+mj-lt"/>
              </a:rPr>
              <a:t>makuha</a:t>
            </a:r>
            <a:r>
              <a:rPr lang="en-PH" dirty="0">
                <a:latin typeface="+mj-lt"/>
              </a:rPr>
              <a:t> nila ang </a:t>
            </a:r>
            <a:r>
              <a:rPr lang="en-PH" dirty="0" err="1">
                <a:latin typeface="+mj-lt"/>
              </a:rPr>
              <a:t>kanilang</a:t>
            </a:r>
            <a:r>
              <a:rPr lang="en-PH" dirty="0">
                <a:latin typeface="+mj-lt"/>
              </a:rPr>
              <a:t> health voucher.</a:t>
            </a:r>
          </a:p>
        </p:txBody>
      </p:sp>
      <p:pic>
        <p:nvPicPr>
          <p:cNvPr id="7" name="Picture 6" descr="A purple and silver logo&#10;&#10;AI-generated content may be incorrect.">
            <a:extLst>
              <a:ext uri="{FF2B5EF4-FFF2-40B4-BE49-F238E27FC236}">
                <a16:creationId xmlns:a16="http://schemas.microsoft.com/office/drawing/2014/main" id="{287BAECF-B47E-E0E8-FFAD-A053C832352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8737" t="16747" r="24673" b="23454"/>
          <a:stretch>
            <a:fillRect/>
          </a:stretch>
        </p:blipFill>
        <p:spPr>
          <a:xfrm>
            <a:off x="10550962" y="5125541"/>
            <a:ext cx="1435180" cy="1037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660904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032500-AF9F-ABF1-B324-178392FF6F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E926C864-F9E7-8C2E-DCDB-EAD789845759}"/>
              </a:ext>
            </a:extLst>
          </p:cNvPr>
          <p:cNvSpPr txBox="1"/>
          <p:nvPr/>
        </p:nvSpPr>
        <p:spPr>
          <a:xfrm>
            <a:off x="1000266" y="1018309"/>
            <a:ext cx="9550696" cy="489986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PH" b="1" dirty="0">
                <a:latin typeface="+mj-lt"/>
              </a:rPr>
              <a:t>Opening </a:t>
            </a:r>
            <a:r>
              <a:rPr lang="en-PH" dirty="0">
                <a:latin typeface="+mj-lt"/>
              </a:rPr>
              <a:t>(</a:t>
            </a:r>
            <a:r>
              <a:rPr lang="en-US" b="1" dirty="0">
                <a:latin typeface="+mj-lt"/>
                <a:ea typeface="+mn-lt"/>
                <a:cs typeface="+mn-lt"/>
              </a:rPr>
              <a:t>Empathy + Cultural Alignment</a:t>
            </a:r>
            <a:r>
              <a:rPr lang="en-PH" dirty="0">
                <a:latin typeface="+mj-lt"/>
              </a:rPr>
              <a:t>) "Alam </a:t>
            </a:r>
            <a:r>
              <a:rPr lang="en-PH" dirty="0" err="1">
                <a:latin typeface="+mj-lt"/>
              </a:rPr>
              <a:t>niyo</a:t>
            </a:r>
            <a:r>
              <a:rPr lang="en-PH" dirty="0">
                <a:latin typeface="+mj-lt"/>
              </a:rPr>
              <a:t> po, </a:t>
            </a:r>
            <a:r>
              <a:rPr lang="en-PH" dirty="0" err="1">
                <a:latin typeface="+mj-lt"/>
              </a:rPr>
              <a:t>hanggang-hanga</a:t>
            </a:r>
            <a:r>
              <a:rPr lang="en-PH" dirty="0">
                <a:latin typeface="+mj-lt"/>
              </a:rPr>
              <a:t> ako </a:t>
            </a:r>
            <a:r>
              <a:rPr lang="en-PH" dirty="0" err="1">
                <a:latin typeface="+mj-lt"/>
              </a:rPr>
              <a:t>sa</a:t>
            </a:r>
            <a:r>
              <a:rPr lang="en-PH" dirty="0">
                <a:latin typeface="+mj-lt"/>
              </a:rPr>
              <a:t> </a:t>
            </a:r>
            <a:r>
              <a:rPr lang="en-PH" dirty="0" err="1">
                <a:latin typeface="+mj-lt"/>
              </a:rPr>
              <a:t>diskarte</a:t>
            </a:r>
            <a:r>
              <a:rPr lang="en-PH" dirty="0">
                <a:latin typeface="+mj-lt"/>
              </a:rPr>
              <a:t> </a:t>
            </a:r>
            <a:r>
              <a:rPr lang="en-PH" dirty="0" err="1">
                <a:latin typeface="+mj-lt"/>
              </a:rPr>
              <a:t>nating</a:t>
            </a:r>
            <a:r>
              <a:rPr lang="en-PH" dirty="0">
                <a:latin typeface="+mj-lt"/>
              </a:rPr>
              <a:t> </a:t>
            </a:r>
            <a:r>
              <a:rPr lang="en-PH" dirty="0" err="1">
                <a:latin typeface="+mj-lt"/>
              </a:rPr>
              <a:t>mga</a:t>
            </a:r>
            <a:r>
              <a:rPr lang="en-PH" dirty="0">
                <a:latin typeface="+mj-lt"/>
              </a:rPr>
              <a:t> Pinoy—</a:t>
            </a:r>
            <a:r>
              <a:rPr lang="en-PH" dirty="0" err="1">
                <a:latin typeface="+mj-lt"/>
              </a:rPr>
              <a:t>laging</a:t>
            </a:r>
            <a:r>
              <a:rPr lang="en-PH" dirty="0">
                <a:latin typeface="+mj-lt"/>
              </a:rPr>
              <a:t> '</a:t>
            </a:r>
            <a:r>
              <a:rPr lang="en-PH" dirty="0" err="1">
                <a:latin typeface="+mj-lt"/>
              </a:rPr>
              <a:t>kakayanin</a:t>
            </a:r>
            <a:r>
              <a:rPr lang="en-PH" dirty="0">
                <a:latin typeface="+mj-lt"/>
              </a:rPr>
              <a:t> ko 'to para </a:t>
            </a:r>
            <a:r>
              <a:rPr lang="en-PH" dirty="0" err="1">
                <a:latin typeface="+mj-lt"/>
              </a:rPr>
              <a:t>sa</a:t>
            </a:r>
            <a:r>
              <a:rPr lang="en-PH" dirty="0">
                <a:latin typeface="+mj-lt"/>
              </a:rPr>
              <a:t> </a:t>
            </a:r>
            <a:r>
              <a:rPr lang="en-PH" dirty="0" err="1">
                <a:latin typeface="+mj-lt"/>
              </a:rPr>
              <a:t>pamilya</a:t>
            </a:r>
            <a:r>
              <a:rPr lang="en-PH" dirty="0">
                <a:latin typeface="+mj-lt"/>
              </a:rPr>
              <a:t>.' Inuuna natin sila </a:t>
            </a:r>
            <a:r>
              <a:rPr lang="en-PH" dirty="0" err="1">
                <a:latin typeface="+mj-lt"/>
              </a:rPr>
              <a:t>lagi</a:t>
            </a:r>
            <a:r>
              <a:rPr lang="en-PH" dirty="0">
                <a:latin typeface="+mj-lt"/>
              </a:rPr>
              <a:t> </a:t>
            </a:r>
            <a:r>
              <a:rPr lang="en-PH" dirty="0" err="1">
                <a:latin typeface="+mj-lt"/>
              </a:rPr>
              <a:t>bago</a:t>
            </a:r>
            <a:r>
              <a:rPr lang="en-PH" dirty="0">
                <a:latin typeface="+mj-lt"/>
              </a:rPr>
              <a:t> ang </a:t>
            </a:r>
            <a:r>
              <a:rPr lang="en-PH" dirty="0" err="1">
                <a:latin typeface="+mj-lt"/>
              </a:rPr>
              <a:t>sarili</a:t>
            </a:r>
            <a:r>
              <a:rPr lang="en-PH" dirty="0">
                <a:latin typeface="+mj-lt"/>
              </a:rPr>
              <a:t> natin, 'di </a:t>
            </a:r>
            <a:r>
              <a:rPr lang="en-PH" dirty="0" err="1">
                <a:latin typeface="+mj-lt"/>
              </a:rPr>
              <a:t>ba</a:t>
            </a:r>
            <a:r>
              <a:rPr lang="en-PH" dirty="0">
                <a:latin typeface="+mj-lt"/>
              </a:rPr>
              <a:t>?“</a:t>
            </a:r>
          </a:p>
          <a:p>
            <a:endParaRPr lang="en-PH" dirty="0">
              <a:latin typeface="+mj-lt"/>
            </a:endParaRPr>
          </a:p>
          <a:p>
            <a:r>
              <a:rPr lang="en-PH" b="1" dirty="0">
                <a:latin typeface="+mj-lt"/>
              </a:rPr>
              <a:t>Reframe Strength</a:t>
            </a:r>
            <a:r>
              <a:rPr lang="en-PH" dirty="0">
                <a:latin typeface="+mj-lt"/>
              </a:rPr>
              <a:t> </a:t>
            </a:r>
            <a:r>
              <a:rPr lang="en-US" b="1" dirty="0">
                <a:latin typeface="+mj-lt"/>
                <a:ea typeface="+mn-lt"/>
                <a:cs typeface="+mn-lt"/>
              </a:rPr>
              <a:t>(Remove Shame) </a:t>
            </a:r>
            <a:r>
              <a:rPr lang="en-PH" dirty="0">
                <a:latin typeface="+mj-lt"/>
              </a:rPr>
              <a:t>"Pero ang </a:t>
            </a:r>
            <a:r>
              <a:rPr lang="en-PH" dirty="0" err="1">
                <a:latin typeface="+mj-lt"/>
              </a:rPr>
              <a:t>tunay</a:t>
            </a:r>
            <a:r>
              <a:rPr lang="en-PH" dirty="0">
                <a:latin typeface="+mj-lt"/>
              </a:rPr>
              <a:t> </a:t>
            </a:r>
            <a:r>
              <a:rPr lang="en-PH" dirty="0" err="1">
                <a:latin typeface="+mj-lt"/>
              </a:rPr>
              <a:t>na</a:t>
            </a:r>
            <a:r>
              <a:rPr lang="en-PH" dirty="0">
                <a:latin typeface="+mj-lt"/>
              </a:rPr>
              <a:t> </a:t>
            </a:r>
            <a:r>
              <a:rPr lang="en-PH" dirty="0" err="1">
                <a:latin typeface="+mj-lt"/>
              </a:rPr>
              <a:t>lakas</a:t>
            </a:r>
            <a:r>
              <a:rPr lang="en-PH" dirty="0">
                <a:latin typeface="+mj-lt"/>
              </a:rPr>
              <a:t>, '</a:t>
            </a:r>
            <a:r>
              <a:rPr lang="en-PH" dirty="0" err="1">
                <a:latin typeface="+mj-lt"/>
              </a:rPr>
              <a:t>yung</a:t>
            </a:r>
            <a:r>
              <a:rPr lang="en-PH" dirty="0">
                <a:latin typeface="+mj-lt"/>
              </a:rPr>
              <a:t> </a:t>
            </a:r>
            <a:r>
              <a:rPr lang="en-PH" dirty="0" err="1">
                <a:latin typeface="+mj-lt"/>
              </a:rPr>
              <a:t>inaalagaan</a:t>
            </a:r>
            <a:r>
              <a:rPr lang="en-PH" dirty="0">
                <a:latin typeface="+mj-lt"/>
              </a:rPr>
              <a:t> din natin ang </a:t>
            </a:r>
            <a:r>
              <a:rPr lang="en-PH" dirty="0" err="1">
                <a:latin typeface="+mj-lt"/>
              </a:rPr>
              <a:t>sarili</a:t>
            </a:r>
            <a:r>
              <a:rPr lang="en-PH" dirty="0">
                <a:latin typeface="+mj-lt"/>
              </a:rPr>
              <a:t> natin. Kasi </a:t>
            </a:r>
            <a:r>
              <a:rPr lang="en-PH" dirty="0" err="1">
                <a:latin typeface="+mj-lt"/>
              </a:rPr>
              <a:t>kapag</a:t>
            </a:r>
            <a:r>
              <a:rPr lang="en-PH" dirty="0">
                <a:latin typeface="+mj-lt"/>
              </a:rPr>
              <a:t> okay tayo, mas </a:t>
            </a:r>
            <a:r>
              <a:rPr lang="en-PH" dirty="0" err="1">
                <a:latin typeface="+mj-lt"/>
              </a:rPr>
              <a:t>lalong</a:t>
            </a:r>
            <a:r>
              <a:rPr lang="en-PH" dirty="0">
                <a:latin typeface="+mj-lt"/>
              </a:rPr>
              <a:t> okay at </a:t>
            </a:r>
            <a:r>
              <a:rPr lang="en-PH" dirty="0" err="1">
                <a:latin typeface="+mj-lt"/>
              </a:rPr>
              <a:t>protektado</a:t>
            </a:r>
            <a:r>
              <a:rPr lang="en-PH" dirty="0">
                <a:latin typeface="+mj-lt"/>
              </a:rPr>
              <a:t> ang </a:t>
            </a:r>
            <a:r>
              <a:rPr lang="en-PH" dirty="0" err="1">
                <a:latin typeface="+mj-lt"/>
              </a:rPr>
              <a:t>pamilya</a:t>
            </a:r>
            <a:r>
              <a:rPr lang="en-PH" dirty="0">
                <a:latin typeface="+mj-lt"/>
              </a:rPr>
              <a:t> natin."</a:t>
            </a:r>
          </a:p>
          <a:p>
            <a:endParaRPr lang="en-PH" b="1" dirty="0">
              <a:latin typeface="+mj-lt"/>
            </a:endParaRPr>
          </a:p>
          <a:p>
            <a:r>
              <a:rPr lang="en-PH" b="1" dirty="0">
                <a:latin typeface="+mj-lt"/>
              </a:rPr>
              <a:t>The Solution</a:t>
            </a:r>
            <a:r>
              <a:rPr lang="en-PH" dirty="0">
                <a:latin typeface="+mj-lt"/>
              </a:rPr>
              <a:t> </a:t>
            </a:r>
            <a:r>
              <a:rPr lang="en-US" b="1" dirty="0">
                <a:latin typeface="+mj-lt"/>
                <a:ea typeface="+mn-lt"/>
                <a:cs typeface="+mn-lt"/>
              </a:rPr>
              <a:t>(Practical, Non-Intimidating) </a:t>
            </a:r>
            <a:r>
              <a:rPr lang="en-PH" dirty="0">
                <a:latin typeface="+mj-lt"/>
              </a:rPr>
              <a:t>"Kaya </a:t>
            </a:r>
            <a:r>
              <a:rPr lang="en-PH" dirty="0" err="1">
                <a:latin typeface="+mj-lt"/>
              </a:rPr>
              <a:t>itong</a:t>
            </a:r>
            <a:r>
              <a:rPr lang="en-PH" dirty="0">
                <a:latin typeface="+mj-lt"/>
              </a:rPr>
              <a:t> </a:t>
            </a:r>
            <a:r>
              <a:rPr lang="en-PH" b="1" dirty="0" err="1">
                <a:latin typeface="+mj-lt"/>
              </a:rPr>
              <a:t>PlataReady</a:t>
            </a:r>
            <a:r>
              <a:rPr lang="en-PH" b="1" dirty="0">
                <a:latin typeface="+mj-lt"/>
              </a:rPr>
              <a:t>: </a:t>
            </a:r>
            <a:r>
              <a:rPr lang="en-PH" b="1" dirty="0" err="1">
                <a:latin typeface="+mj-lt"/>
              </a:rPr>
              <a:t>HealthAlaga</a:t>
            </a:r>
            <a:r>
              <a:rPr lang="en-PH" dirty="0">
                <a:latin typeface="+mj-lt"/>
              </a:rPr>
              <a:t> ay para </a:t>
            </a:r>
            <a:r>
              <a:rPr lang="en-PH" dirty="0" err="1">
                <a:latin typeface="+mj-lt"/>
              </a:rPr>
              <a:t>sa</a:t>
            </a:r>
            <a:r>
              <a:rPr lang="en-PH" dirty="0">
                <a:latin typeface="+mj-lt"/>
              </a:rPr>
              <a:t> </a:t>
            </a:r>
            <a:r>
              <a:rPr lang="en-PH" dirty="0" err="1">
                <a:latin typeface="+mj-lt"/>
              </a:rPr>
              <a:t>mga</a:t>
            </a:r>
            <a:r>
              <a:rPr lang="en-PH" dirty="0">
                <a:latin typeface="+mj-lt"/>
              </a:rPr>
              <a:t> </a:t>
            </a:r>
            <a:r>
              <a:rPr lang="en-PH" dirty="0" err="1">
                <a:latin typeface="+mj-lt"/>
              </a:rPr>
              <a:t>wais</a:t>
            </a:r>
            <a:r>
              <a:rPr lang="en-PH" dirty="0">
                <a:latin typeface="+mj-lt"/>
              </a:rPr>
              <a:t> </a:t>
            </a:r>
            <a:r>
              <a:rPr lang="en-PH" dirty="0" err="1">
                <a:latin typeface="+mj-lt"/>
              </a:rPr>
              <a:t>na</a:t>
            </a:r>
            <a:r>
              <a:rPr lang="en-PH" dirty="0">
                <a:latin typeface="+mj-lt"/>
              </a:rPr>
              <a:t> Pinoy. Hindi </a:t>
            </a:r>
            <a:r>
              <a:rPr lang="en-PH" dirty="0" err="1">
                <a:latin typeface="+mj-lt"/>
              </a:rPr>
              <a:t>mo</a:t>
            </a:r>
            <a:r>
              <a:rPr lang="en-PH" dirty="0">
                <a:latin typeface="+mj-lt"/>
              </a:rPr>
              <a:t> </a:t>
            </a:r>
            <a:r>
              <a:rPr lang="en-PH" dirty="0" err="1">
                <a:latin typeface="+mj-lt"/>
              </a:rPr>
              <a:t>kailangang</a:t>
            </a:r>
            <a:r>
              <a:rPr lang="en-PH" dirty="0">
                <a:latin typeface="+mj-lt"/>
              </a:rPr>
              <a:t> may </a:t>
            </a:r>
            <a:r>
              <a:rPr lang="en-PH" dirty="0" err="1">
                <a:latin typeface="+mj-lt"/>
              </a:rPr>
              <a:t>sakit</a:t>
            </a:r>
            <a:r>
              <a:rPr lang="en-PH" dirty="0">
                <a:latin typeface="+mj-lt"/>
              </a:rPr>
              <a:t> para </a:t>
            </a:r>
            <a:r>
              <a:rPr lang="en-PH" dirty="0" err="1">
                <a:latin typeface="+mj-lt"/>
              </a:rPr>
              <a:t>kumuha</a:t>
            </a:r>
            <a:r>
              <a:rPr lang="en-PH" dirty="0">
                <a:latin typeface="+mj-lt"/>
              </a:rPr>
              <a:t>; </a:t>
            </a:r>
            <a:r>
              <a:rPr lang="en-PH" dirty="0" err="1">
                <a:latin typeface="+mj-lt"/>
              </a:rPr>
              <a:t>kailangan</a:t>
            </a:r>
            <a:r>
              <a:rPr lang="en-PH" dirty="0">
                <a:latin typeface="+mj-lt"/>
              </a:rPr>
              <a:t> </a:t>
            </a:r>
            <a:r>
              <a:rPr lang="en-PH" dirty="0" err="1">
                <a:latin typeface="+mj-lt"/>
              </a:rPr>
              <a:t>mo</a:t>
            </a:r>
            <a:r>
              <a:rPr lang="en-PH" dirty="0">
                <a:latin typeface="+mj-lt"/>
              </a:rPr>
              <a:t> lang </a:t>
            </a:r>
            <a:r>
              <a:rPr lang="en-PH" dirty="0" err="1">
                <a:latin typeface="+mj-lt"/>
              </a:rPr>
              <a:t>maging</a:t>
            </a:r>
            <a:r>
              <a:rPr lang="en-PH" dirty="0">
                <a:latin typeface="+mj-lt"/>
              </a:rPr>
              <a:t> </a:t>
            </a:r>
            <a:r>
              <a:rPr lang="en-PH" dirty="0" err="1">
                <a:latin typeface="+mj-lt"/>
              </a:rPr>
              <a:t>handa</a:t>
            </a:r>
            <a:r>
              <a:rPr lang="en-PH" dirty="0">
                <a:latin typeface="+mj-lt"/>
              </a:rPr>
              <a:t> para </a:t>
            </a:r>
            <a:r>
              <a:rPr lang="en-PH" dirty="0" err="1">
                <a:latin typeface="+mj-lt"/>
              </a:rPr>
              <a:t>hindi</a:t>
            </a:r>
            <a:r>
              <a:rPr lang="en-PH" dirty="0">
                <a:latin typeface="+mj-lt"/>
              </a:rPr>
              <a:t> </a:t>
            </a:r>
            <a:r>
              <a:rPr lang="en-PH" dirty="0" err="1">
                <a:latin typeface="+mj-lt"/>
              </a:rPr>
              <a:t>mamroblema</a:t>
            </a:r>
            <a:r>
              <a:rPr lang="en-PH" dirty="0">
                <a:latin typeface="+mj-lt"/>
              </a:rPr>
              <a:t> ang </a:t>
            </a:r>
            <a:r>
              <a:rPr lang="en-PH" dirty="0" err="1">
                <a:latin typeface="+mj-lt"/>
              </a:rPr>
              <a:t>pamilya</a:t>
            </a:r>
            <a:r>
              <a:rPr lang="en-PH" dirty="0">
                <a:latin typeface="+mj-lt"/>
              </a:rPr>
              <a:t> kung may </a:t>
            </a:r>
            <a:r>
              <a:rPr lang="en-PH" dirty="0" err="1">
                <a:latin typeface="+mj-lt"/>
              </a:rPr>
              <a:t>mangyari</a:t>
            </a:r>
            <a:r>
              <a:rPr lang="en-PH" dirty="0">
                <a:latin typeface="+mj-lt"/>
              </a:rPr>
              <a:t> man."</a:t>
            </a:r>
          </a:p>
          <a:p>
            <a:endParaRPr lang="en-PH" b="1" dirty="0">
              <a:latin typeface="+mj-lt"/>
            </a:endParaRPr>
          </a:p>
          <a:p>
            <a:r>
              <a:rPr lang="en-PH" b="1" dirty="0">
                <a:latin typeface="+mj-lt"/>
              </a:rPr>
              <a:t>Lower the Barrier</a:t>
            </a:r>
            <a:r>
              <a:rPr lang="en-PH" dirty="0">
                <a:latin typeface="+mj-lt"/>
              </a:rPr>
              <a:t> </a:t>
            </a:r>
            <a:r>
              <a:rPr lang="en-US" b="1" dirty="0">
                <a:latin typeface="+mj-lt"/>
                <a:ea typeface="+mn-lt"/>
                <a:cs typeface="+mn-lt"/>
              </a:rPr>
              <a:t>(Small Step, No Commitment Fear) </a:t>
            </a:r>
            <a:r>
              <a:rPr lang="en-PH" dirty="0">
                <a:latin typeface="+mj-lt"/>
              </a:rPr>
              <a:t>"Isang </a:t>
            </a:r>
            <a:r>
              <a:rPr lang="en-PH" dirty="0" err="1">
                <a:latin typeface="+mj-lt"/>
              </a:rPr>
              <a:t>bayad</a:t>
            </a:r>
            <a:r>
              <a:rPr lang="en-PH" dirty="0">
                <a:latin typeface="+mj-lt"/>
              </a:rPr>
              <a:t> lang, </a:t>
            </a:r>
            <a:r>
              <a:rPr lang="en-PH" dirty="0" err="1">
                <a:latin typeface="+mj-lt"/>
              </a:rPr>
              <a:t>walang</a:t>
            </a:r>
            <a:r>
              <a:rPr lang="en-PH" dirty="0">
                <a:latin typeface="+mj-lt"/>
              </a:rPr>
              <a:t> monthly fees. </a:t>
            </a:r>
            <a:r>
              <a:rPr lang="en-PH" dirty="0" err="1">
                <a:latin typeface="+mj-lt"/>
              </a:rPr>
              <a:t>Maliit</a:t>
            </a:r>
            <a:r>
              <a:rPr lang="en-PH" dirty="0">
                <a:latin typeface="+mj-lt"/>
              </a:rPr>
              <a:t> </a:t>
            </a:r>
            <a:r>
              <a:rPr lang="en-PH" dirty="0" err="1">
                <a:latin typeface="+mj-lt"/>
              </a:rPr>
              <a:t>na</a:t>
            </a:r>
            <a:r>
              <a:rPr lang="en-PH" dirty="0">
                <a:latin typeface="+mj-lt"/>
              </a:rPr>
              <a:t> </a:t>
            </a:r>
            <a:r>
              <a:rPr lang="en-PH" dirty="0" err="1">
                <a:latin typeface="+mj-lt"/>
              </a:rPr>
              <a:t>paghahanda</a:t>
            </a:r>
            <a:r>
              <a:rPr lang="en-PH" dirty="0">
                <a:latin typeface="+mj-lt"/>
              </a:rPr>
              <a:t> para kung may emergency, </a:t>
            </a:r>
            <a:r>
              <a:rPr lang="en-PH" dirty="0" err="1">
                <a:latin typeface="+mj-lt"/>
              </a:rPr>
              <a:t>hindi</a:t>
            </a:r>
            <a:r>
              <a:rPr lang="en-PH" dirty="0">
                <a:latin typeface="+mj-lt"/>
              </a:rPr>
              <a:t> ka mag-</a:t>
            </a:r>
            <a:r>
              <a:rPr lang="en-PH" dirty="0" err="1">
                <a:latin typeface="+mj-lt"/>
              </a:rPr>
              <a:t>iisa</a:t>
            </a:r>
            <a:r>
              <a:rPr lang="en-PH" dirty="0">
                <a:latin typeface="+mj-lt"/>
              </a:rPr>
              <a:t> at </a:t>
            </a:r>
            <a:r>
              <a:rPr lang="en-PH" dirty="0" err="1">
                <a:latin typeface="+mj-lt"/>
              </a:rPr>
              <a:t>hindi</a:t>
            </a:r>
            <a:r>
              <a:rPr lang="en-PH" dirty="0">
                <a:latin typeface="+mj-lt"/>
              </a:rPr>
              <a:t> </a:t>
            </a:r>
            <a:r>
              <a:rPr lang="en-PH" dirty="0" err="1">
                <a:latin typeface="+mj-lt"/>
              </a:rPr>
              <a:t>mabubutas</a:t>
            </a:r>
            <a:r>
              <a:rPr lang="en-PH" dirty="0">
                <a:latin typeface="+mj-lt"/>
              </a:rPr>
              <a:t> ang </a:t>
            </a:r>
            <a:r>
              <a:rPr lang="en-PH" dirty="0" err="1">
                <a:latin typeface="+mj-lt"/>
              </a:rPr>
              <a:t>bulsa</a:t>
            </a:r>
            <a:r>
              <a:rPr lang="en-PH" dirty="0">
                <a:latin typeface="+mj-lt"/>
              </a:rPr>
              <a:t> </a:t>
            </a:r>
            <a:r>
              <a:rPr lang="en-PH" dirty="0" err="1">
                <a:latin typeface="+mj-lt"/>
              </a:rPr>
              <a:t>niyo</a:t>
            </a:r>
            <a:r>
              <a:rPr lang="en-PH" dirty="0">
                <a:latin typeface="+mj-lt"/>
              </a:rPr>
              <a:t> </a:t>
            </a:r>
            <a:r>
              <a:rPr lang="en-PH" dirty="0" err="1">
                <a:latin typeface="+mj-lt"/>
              </a:rPr>
              <a:t>sa</a:t>
            </a:r>
            <a:r>
              <a:rPr lang="en-PH" dirty="0">
                <a:latin typeface="+mj-lt"/>
              </a:rPr>
              <a:t> </a:t>
            </a:r>
            <a:r>
              <a:rPr lang="en-PH" dirty="0" err="1">
                <a:latin typeface="+mj-lt"/>
              </a:rPr>
              <a:t>gastos</a:t>
            </a:r>
            <a:r>
              <a:rPr lang="en-PH" dirty="0">
                <a:latin typeface="+mj-lt"/>
              </a:rPr>
              <a:t> </a:t>
            </a:r>
            <a:r>
              <a:rPr lang="en-PH" dirty="0" err="1">
                <a:latin typeface="+mj-lt"/>
              </a:rPr>
              <a:t>sa</a:t>
            </a:r>
            <a:r>
              <a:rPr lang="en-PH" dirty="0">
                <a:latin typeface="+mj-lt"/>
              </a:rPr>
              <a:t> </a:t>
            </a:r>
            <a:r>
              <a:rPr lang="en-PH" dirty="0" err="1">
                <a:latin typeface="+mj-lt"/>
              </a:rPr>
              <a:t>ospital</a:t>
            </a:r>
            <a:r>
              <a:rPr lang="en-PH" dirty="0">
                <a:latin typeface="+mj-lt"/>
              </a:rPr>
              <a:t>."</a:t>
            </a:r>
          </a:p>
          <a:p>
            <a:endParaRPr lang="en-US" b="1" dirty="0">
              <a:latin typeface="+mj-lt"/>
              <a:ea typeface="+mn-lt"/>
              <a:cs typeface="+mn-lt"/>
            </a:endParaRPr>
          </a:p>
          <a:p>
            <a:r>
              <a:rPr lang="en-US" b="1" dirty="0">
                <a:latin typeface="+mj-lt"/>
                <a:ea typeface="+mn-lt"/>
                <a:cs typeface="+mn-lt"/>
              </a:rPr>
              <a:t>Family-Centered Close</a:t>
            </a:r>
            <a:r>
              <a:rPr lang="en-PH" dirty="0">
                <a:latin typeface="+mj-lt"/>
              </a:rPr>
              <a:t> "Sa </a:t>
            </a:r>
            <a:r>
              <a:rPr lang="en-PH" dirty="0" err="1">
                <a:latin typeface="+mj-lt"/>
              </a:rPr>
              <a:t>huli</a:t>
            </a:r>
            <a:r>
              <a:rPr lang="en-PH" dirty="0">
                <a:latin typeface="+mj-lt"/>
              </a:rPr>
              <a:t>, para </a:t>
            </a:r>
            <a:r>
              <a:rPr lang="en-PH" dirty="0" err="1">
                <a:latin typeface="+mj-lt"/>
              </a:rPr>
              <a:t>ito</a:t>
            </a:r>
            <a:r>
              <a:rPr lang="en-PH" dirty="0">
                <a:latin typeface="+mj-lt"/>
              </a:rPr>
              <a:t> </a:t>
            </a:r>
            <a:r>
              <a:rPr lang="en-PH" dirty="0" err="1">
                <a:latin typeface="+mj-lt"/>
              </a:rPr>
              <a:t>sa</a:t>
            </a:r>
            <a:r>
              <a:rPr lang="en-PH" dirty="0">
                <a:latin typeface="+mj-lt"/>
              </a:rPr>
              <a:t> </a:t>
            </a:r>
            <a:r>
              <a:rPr lang="en-PH" dirty="0" err="1">
                <a:latin typeface="+mj-lt"/>
              </a:rPr>
              <a:t>katahimikan</a:t>
            </a:r>
            <a:r>
              <a:rPr lang="en-PH" dirty="0">
                <a:latin typeface="+mj-lt"/>
              </a:rPr>
              <a:t> ng </a:t>
            </a:r>
            <a:r>
              <a:rPr lang="en-PH" dirty="0" err="1">
                <a:latin typeface="+mj-lt"/>
              </a:rPr>
              <a:t>isip</a:t>
            </a:r>
            <a:r>
              <a:rPr lang="en-PH" dirty="0">
                <a:latin typeface="+mj-lt"/>
              </a:rPr>
              <a:t> </a:t>
            </a:r>
            <a:r>
              <a:rPr lang="en-PH" dirty="0" err="1">
                <a:latin typeface="+mj-lt"/>
              </a:rPr>
              <a:t>mo</a:t>
            </a:r>
            <a:r>
              <a:rPr lang="en-PH" dirty="0">
                <a:latin typeface="+mj-lt"/>
              </a:rPr>
              <a:t> at para </a:t>
            </a:r>
            <a:r>
              <a:rPr lang="en-PH" dirty="0" err="1">
                <a:latin typeface="+mj-lt"/>
              </a:rPr>
              <a:t>sa</a:t>
            </a:r>
            <a:r>
              <a:rPr lang="en-PH" dirty="0">
                <a:latin typeface="+mj-lt"/>
              </a:rPr>
              <a:t> </a:t>
            </a:r>
            <a:r>
              <a:rPr lang="en-PH" dirty="0" err="1">
                <a:latin typeface="+mj-lt"/>
              </a:rPr>
              <a:t>mga</a:t>
            </a:r>
            <a:r>
              <a:rPr lang="en-PH" dirty="0">
                <a:latin typeface="+mj-lt"/>
              </a:rPr>
              <a:t> </a:t>
            </a:r>
            <a:r>
              <a:rPr lang="en-PH" dirty="0" err="1">
                <a:latin typeface="+mj-lt"/>
              </a:rPr>
              <a:t>taong</a:t>
            </a:r>
            <a:r>
              <a:rPr lang="en-PH" dirty="0">
                <a:latin typeface="+mj-lt"/>
              </a:rPr>
              <a:t> </a:t>
            </a:r>
            <a:r>
              <a:rPr lang="en-PH" dirty="0" err="1">
                <a:latin typeface="+mj-lt"/>
              </a:rPr>
              <a:t>nagmamahal</a:t>
            </a:r>
            <a:r>
              <a:rPr lang="en-PH" dirty="0">
                <a:latin typeface="+mj-lt"/>
              </a:rPr>
              <a:t> </a:t>
            </a:r>
            <a:r>
              <a:rPr lang="en-PH" dirty="0" err="1">
                <a:latin typeface="+mj-lt"/>
              </a:rPr>
              <a:t>sa’yo</a:t>
            </a:r>
            <a:r>
              <a:rPr lang="en-PH" dirty="0">
                <a:latin typeface="+mj-lt"/>
              </a:rPr>
              <a:t>. </a:t>
            </a:r>
            <a:r>
              <a:rPr lang="en-PH" dirty="0" err="1">
                <a:latin typeface="+mj-lt"/>
              </a:rPr>
              <a:t>Protektado</a:t>
            </a:r>
            <a:r>
              <a:rPr lang="en-PH" dirty="0">
                <a:latin typeface="+mj-lt"/>
              </a:rPr>
              <a:t> ka </a:t>
            </a:r>
            <a:r>
              <a:rPr lang="en-PH" dirty="0" err="1">
                <a:latin typeface="+mj-lt"/>
              </a:rPr>
              <a:t>na</a:t>
            </a:r>
            <a:r>
              <a:rPr lang="en-PH" dirty="0">
                <a:latin typeface="+mj-lt"/>
              </a:rPr>
              <a:t>, </a:t>
            </a:r>
            <a:r>
              <a:rPr lang="en-PH" dirty="0" err="1">
                <a:latin typeface="+mj-lt"/>
              </a:rPr>
              <a:t>panatag</a:t>
            </a:r>
            <a:r>
              <a:rPr lang="en-PH" dirty="0">
                <a:latin typeface="+mj-lt"/>
              </a:rPr>
              <a:t> pa sila."</a:t>
            </a:r>
          </a:p>
          <a:p>
            <a:pPr marL="285750" marR="0" lvl="0" indent="-285750" algn="l" defTabSz="9144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altLang="en-US" b="0" i="0" u="none" strike="noStrike" cap="none" normalizeH="0" baseline="0" dirty="0">
              <a:ln>
                <a:noFill/>
              </a:ln>
              <a:effectLst/>
              <a:latin typeface="+mj-lt"/>
            </a:endParaRPr>
          </a:p>
        </p:txBody>
      </p:sp>
      <p:pic>
        <p:nvPicPr>
          <p:cNvPr id="16" name="Picture 15" descr="A purple circle on a purple background&#10;&#10;AI-generated content may be incorrect.">
            <a:extLst>
              <a:ext uri="{FF2B5EF4-FFF2-40B4-BE49-F238E27FC236}">
                <a16:creationId xmlns:a16="http://schemas.microsoft.com/office/drawing/2014/main" id="{91136DBF-8089-7B69-7C24-A1F1E7833A7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83" t="22727" r="-289" b="69057"/>
          <a:stretch>
            <a:fillRect/>
          </a:stretch>
        </p:blipFill>
        <p:spPr>
          <a:xfrm>
            <a:off x="0" y="6294576"/>
            <a:ext cx="12276955" cy="56342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6C5B3D1-ADCF-B98E-07AB-924CB4A11C38}"/>
              </a:ext>
            </a:extLst>
          </p:cNvPr>
          <p:cNvSpPr txBox="1"/>
          <p:nvPr/>
        </p:nvSpPr>
        <p:spPr>
          <a:xfrm>
            <a:off x="925873" y="323205"/>
            <a:ext cx="8402380" cy="59702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14999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3000" b="1" dirty="0">
                <a:solidFill>
                  <a:srgbClr val="540C6F"/>
                </a:solidFill>
                <a:latin typeface="Aptos Black"/>
                <a:cs typeface="Arial"/>
              </a:rPr>
              <a:t>SALES PITCH</a:t>
            </a:r>
          </a:p>
        </p:txBody>
      </p:sp>
      <p:pic>
        <p:nvPicPr>
          <p:cNvPr id="2" name="Picture 1" descr="A purple and silver logo&#10;&#10;AI-generated content may be incorrect.">
            <a:extLst>
              <a:ext uri="{FF2B5EF4-FFF2-40B4-BE49-F238E27FC236}">
                <a16:creationId xmlns:a16="http://schemas.microsoft.com/office/drawing/2014/main" id="{DBC3D949-33F9-9727-4226-D41827B83CA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8737" t="16747" r="24673" b="23454"/>
          <a:stretch>
            <a:fillRect/>
          </a:stretch>
        </p:blipFill>
        <p:spPr>
          <a:xfrm>
            <a:off x="10550962" y="5125541"/>
            <a:ext cx="1435180" cy="1037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717768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00B64A1-01A9-CCEE-55D9-572973AD3588}"/>
              </a:ext>
            </a:extLst>
          </p:cNvPr>
          <p:cNvSpPr txBox="1"/>
          <p:nvPr/>
        </p:nvSpPr>
        <p:spPr>
          <a:xfrm>
            <a:off x="634498" y="366309"/>
            <a:ext cx="609777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dirty="0" err="1">
                <a:solidFill>
                  <a:srgbClr val="540C6F"/>
                </a:solidFill>
                <a:latin typeface="Aptos Black" panose="020B0004020202020204" pitchFamily="34" charset="0"/>
              </a:rPr>
              <a:t>PlataReady</a:t>
            </a:r>
            <a:r>
              <a:rPr lang="en-US" sz="3000" b="1" dirty="0">
                <a:solidFill>
                  <a:srgbClr val="540C6F"/>
                </a:solidFill>
                <a:latin typeface="Aptos Black" panose="020B0004020202020204" pitchFamily="34" charset="0"/>
              </a:rPr>
              <a:t>: </a:t>
            </a:r>
            <a:r>
              <a:rPr lang="en-US" sz="3000" b="1" dirty="0" err="1">
                <a:solidFill>
                  <a:srgbClr val="540C6F"/>
                </a:solidFill>
                <a:latin typeface="Aptos Black" panose="020B0004020202020204" pitchFamily="34" charset="0"/>
              </a:rPr>
              <a:t>HealthAlaga</a:t>
            </a:r>
            <a:r>
              <a:rPr lang="en-US" sz="3000" b="1" dirty="0">
                <a:solidFill>
                  <a:srgbClr val="540C6F"/>
                </a:solidFill>
                <a:latin typeface="Aptos Black" panose="020B0004020202020204" pitchFamily="34" charset="0"/>
              </a:rPr>
              <a:t> - FAQ</a:t>
            </a:r>
            <a:endParaRPr lang="en-GB" sz="3000" b="1" dirty="0">
              <a:solidFill>
                <a:srgbClr val="540C6F"/>
              </a:solidFill>
              <a:latin typeface="Aptos Black" panose="020B00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14A175-3EC5-64C5-F3EA-E2A85D5147E9}"/>
              </a:ext>
            </a:extLst>
          </p:cNvPr>
          <p:cNvSpPr txBox="1"/>
          <p:nvPr/>
        </p:nvSpPr>
        <p:spPr>
          <a:xfrm>
            <a:off x="666396" y="1048921"/>
            <a:ext cx="10795501" cy="488191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lnSpc>
                <a:spcPts val="2160"/>
              </a:lnSpc>
              <a:buFont typeface="+mj-lt"/>
              <a:buAutoNum type="arabicPeriod"/>
            </a:pPr>
            <a:r>
              <a:rPr lang="en-PH" sz="1800" b="1" dirty="0">
                <a:latin typeface="+mj-lt"/>
              </a:rPr>
              <a:t>Ano ang </a:t>
            </a:r>
            <a:r>
              <a:rPr lang="en-PH" sz="1800" b="1" dirty="0" err="1">
                <a:latin typeface="+mj-lt"/>
              </a:rPr>
              <a:t>PlataReady</a:t>
            </a:r>
            <a:r>
              <a:rPr lang="en-PH" sz="1800" b="1" dirty="0">
                <a:latin typeface="+mj-lt"/>
              </a:rPr>
              <a:t>: </a:t>
            </a:r>
            <a:r>
              <a:rPr lang="en-PH" sz="1800" b="1" dirty="0" err="1">
                <a:latin typeface="+mj-lt"/>
              </a:rPr>
              <a:t>HealthAlaga</a:t>
            </a:r>
            <a:r>
              <a:rPr lang="en-PH" sz="1800" b="1" dirty="0">
                <a:latin typeface="+mj-lt"/>
              </a:rPr>
              <a:t>? </a:t>
            </a:r>
          </a:p>
          <a:p>
            <a:pPr>
              <a:lnSpc>
                <a:spcPts val="2160"/>
              </a:lnSpc>
            </a:pPr>
            <a:r>
              <a:rPr lang="en-PH" sz="1800" b="1" dirty="0">
                <a:latin typeface="+mj-lt"/>
              </a:rPr>
              <a:t>       </a:t>
            </a:r>
            <a:r>
              <a:rPr lang="en-PH" sz="1800" dirty="0">
                <a:latin typeface="+mj-lt"/>
              </a:rPr>
              <a:t>Ang </a:t>
            </a:r>
            <a:r>
              <a:rPr lang="en-PH" dirty="0" err="1">
                <a:latin typeface="+mj-lt"/>
              </a:rPr>
              <a:t>PlataReady</a:t>
            </a:r>
            <a:r>
              <a:rPr lang="en-PH" dirty="0">
                <a:latin typeface="+mj-lt"/>
              </a:rPr>
              <a:t>: </a:t>
            </a:r>
            <a:r>
              <a:rPr lang="en-PH" dirty="0" err="1">
                <a:latin typeface="+mj-lt"/>
              </a:rPr>
              <a:t>HealthAlaga</a:t>
            </a:r>
            <a:r>
              <a:rPr lang="en-PH" dirty="0">
                <a:latin typeface="+mj-lt"/>
              </a:rPr>
              <a:t> ay isang prepaid health e-voucher</a:t>
            </a:r>
            <a:r>
              <a:rPr lang="en-PH" dirty="0">
                <a:solidFill>
                  <a:srgbClr val="FF0000"/>
                </a:solidFill>
                <a:latin typeface="+mj-lt"/>
              </a:rPr>
              <a:t> </a:t>
            </a:r>
            <a:r>
              <a:rPr lang="en-PH" dirty="0">
                <a:latin typeface="+mj-lt"/>
              </a:rPr>
              <a:t>para </a:t>
            </a:r>
            <a:r>
              <a:rPr lang="en-PH" dirty="0" err="1">
                <a:latin typeface="+mj-lt"/>
              </a:rPr>
              <a:t>sa</a:t>
            </a:r>
            <a:r>
              <a:rPr lang="en-PH" dirty="0">
                <a:latin typeface="+mj-lt"/>
              </a:rPr>
              <a:t> emergency medical coverage</a:t>
            </a:r>
          </a:p>
          <a:p>
            <a:pPr marL="342900" indent="-342900">
              <a:lnSpc>
                <a:spcPts val="2160"/>
              </a:lnSpc>
              <a:buFont typeface="+mj-lt"/>
              <a:buAutoNum type="arabicPeriod" startAt="2"/>
            </a:pPr>
            <a:r>
              <a:rPr lang="en-PH" b="1" dirty="0">
                <a:latin typeface="+mj-lt"/>
              </a:rPr>
              <a:t>Ano </a:t>
            </a:r>
            <a:r>
              <a:rPr lang="en-PH" b="1" dirty="0" err="1">
                <a:latin typeface="+mj-lt"/>
              </a:rPr>
              <a:t>ba</a:t>
            </a:r>
            <a:r>
              <a:rPr lang="en-PH" b="1" dirty="0">
                <a:latin typeface="+mj-lt"/>
              </a:rPr>
              <a:t> ang </a:t>
            </a:r>
            <a:r>
              <a:rPr lang="en-PH" b="1" dirty="0" err="1">
                <a:latin typeface="+mj-lt"/>
              </a:rPr>
              <a:t>itinuturing</a:t>
            </a:r>
            <a:r>
              <a:rPr lang="en-PH" b="1" dirty="0">
                <a:latin typeface="+mj-lt"/>
              </a:rPr>
              <a:t> </a:t>
            </a:r>
            <a:r>
              <a:rPr lang="en-PH" b="1" dirty="0" err="1">
                <a:latin typeface="+mj-lt"/>
              </a:rPr>
              <a:t>na</a:t>
            </a:r>
            <a:r>
              <a:rPr lang="en-PH" b="1" dirty="0">
                <a:latin typeface="+mj-lt"/>
              </a:rPr>
              <a:t> medical emergency?</a:t>
            </a:r>
            <a:r>
              <a:rPr lang="en-PH" dirty="0">
                <a:latin typeface="+mj-lt"/>
              </a:rPr>
              <a:t> </a:t>
            </a:r>
          </a:p>
          <a:p>
            <a:pPr>
              <a:lnSpc>
                <a:spcPts val="2160"/>
              </a:lnSpc>
            </a:pPr>
            <a:r>
              <a:rPr lang="en-PH" dirty="0">
                <a:latin typeface="+mj-lt"/>
              </a:rPr>
              <a:t>       Ang 'Emergency' ay ang </a:t>
            </a:r>
            <a:r>
              <a:rPr lang="en-PH" dirty="0" err="1">
                <a:latin typeface="+mj-lt"/>
              </a:rPr>
              <a:t>biglaan</a:t>
            </a:r>
            <a:r>
              <a:rPr lang="en-PH" dirty="0">
                <a:latin typeface="+mj-lt"/>
              </a:rPr>
              <a:t> at </a:t>
            </a:r>
            <a:r>
              <a:rPr lang="en-PH" dirty="0" err="1">
                <a:latin typeface="+mj-lt"/>
              </a:rPr>
              <a:t>hindi</a:t>
            </a:r>
            <a:r>
              <a:rPr lang="en-PH" dirty="0">
                <a:latin typeface="+mj-lt"/>
              </a:rPr>
              <a:t> </a:t>
            </a:r>
            <a:r>
              <a:rPr lang="en-PH" dirty="0" err="1">
                <a:latin typeface="+mj-lt"/>
              </a:rPr>
              <a:t>inaasahang</a:t>
            </a:r>
            <a:r>
              <a:rPr lang="en-PH" dirty="0">
                <a:latin typeface="+mj-lt"/>
              </a:rPr>
              <a:t> </a:t>
            </a:r>
            <a:r>
              <a:rPr lang="en-PH" dirty="0" err="1">
                <a:latin typeface="+mj-lt"/>
              </a:rPr>
              <a:t>pagkakasakit</a:t>
            </a:r>
            <a:r>
              <a:rPr lang="en-PH" dirty="0">
                <a:latin typeface="+mj-lt"/>
              </a:rPr>
              <a:t> o </a:t>
            </a:r>
            <a:r>
              <a:rPr lang="en-PH" dirty="0" err="1">
                <a:latin typeface="+mj-lt"/>
              </a:rPr>
              <a:t>pinsala</a:t>
            </a:r>
            <a:r>
              <a:rPr lang="en-PH" dirty="0">
                <a:latin typeface="+mj-lt"/>
              </a:rPr>
              <a:t> </a:t>
            </a:r>
            <a:r>
              <a:rPr lang="en-PH" dirty="0" err="1">
                <a:latin typeface="+mj-lt"/>
              </a:rPr>
              <a:t>na</a:t>
            </a:r>
            <a:r>
              <a:rPr lang="en-PH" dirty="0">
                <a:latin typeface="+mj-lt"/>
              </a:rPr>
              <a:t> </a:t>
            </a:r>
            <a:r>
              <a:rPr lang="en-PH" dirty="0" err="1">
                <a:latin typeface="+mj-lt"/>
              </a:rPr>
              <a:t>maaaring</a:t>
            </a:r>
            <a:r>
              <a:rPr lang="en-PH" dirty="0">
                <a:latin typeface="+mj-lt"/>
              </a:rPr>
              <a:t> </a:t>
            </a:r>
            <a:r>
              <a:rPr lang="en-PH" dirty="0" err="1">
                <a:latin typeface="+mj-lt"/>
              </a:rPr>
              <a:t>magdulot</a:t>
            </a:r>
            <a:r>
              <a:rPr lang="en-PH" dirty="0">
                <a:latin typeface="+mj-lt"/>
              </a:rPr>
              <a:t> ng </a:t>
            </a:r>
          </a:p>
          <a:p>
            <a:pPr>
              <a:lnSpc>
                <a:spcPts val="2160"/>
              </a:lnSpc>
            </a:pPr>
            <a:r>
              <a:rPr lang="en-PH" dirty="0">
                <a:latin typeface="+mj-lt"/>
              </a:rPr>
              <a:t>       </a:t>
            </a:r>
            <a:r>
              <a:rPr lang="en-PH" dirty="0" err="1">
                <a:latin typeface="+mj-lt"/>
              </a:rPr>
              <a:t>agarang</a:t>
            </a:r>
            <a:r>
              <a:rPr lang="en-PH" dirty="0">
                <a:latin typeface="+mj-lt"/>
              </a:rPr>
              <a:t> </a:t>
            </a:r>
            <a:r>
              <a:rPr lang="en-PH" dirty="0" err="1">
                <a:latin typeface="+mj-lt"/>
              </a:rPr>
              <a:t>kapansanan</a:t>
            </a:r>
            <a:r>
              <a:rPr lang="en-PH" dirty="0">
                <a:latin typeface="+mj-lt"/>
              </a:rPr>
              <a:t> o </a:t>
            </a:r>
            <a:r>
              <a:rPr lang="en-PH" dirty="0" err="1">
                <a:latin typeface="+mj-lt"/>
              </a:rPr>
              <a:t>kamatayan</a:t>
            </a:r>
            <a:r>
              <a:rPr lang="en-PH" dirty="0">
                <a:latin typeface="+mj-lt"/>
              </a:rPr>
              <a:t>, o </a:t>
            </a:r>
            <a:r>
              <a:rPr lang="en-PH" dirty="0" err="1">
                <a:latin typeface="+mj-lt"/>
              </a:rPr>
              <a:t>nangangailangan</a:t>
            </a:r>
            <a:r>
              <a:rPr lang="en-PH" dirty="0">
                <a:latin typeface="+mj-lt"/>
              </a:rPr>
              <a:t> ng </a:t>
            </a:r>
            <a:r>
              <a:rPr lang="en-PH" dirty="0" err="1">
                <a:latin typeface="+mj-lt"/>
              </a:rPr>
              <a:t>mabilisang</a:t>
            </a:r>
            <a:r>
              <a:rPr lang="en-PH" dirty="0">
                <a:latin typeface="+mj-lt"/>
              </a:rPr>
              <a:t> </a:t>
            </a:r>
            <a:r>
              <a:rPr lang="en-PH" dirty="0" err="1">
                <a:latin typeface="+mj-lt"/>
              </a:rPr>
              <a:t>lunas</a:t>
            </a:r>
            <a:r>
              <a:rPr lang="en-PH" dirty="0">
                <a:latin typeface="+mj-lt"/>
              </a:rPr>
              <a:t> para </a:t>
            </a:r>
            <a:r>
              <a:rPr lang="en-PH" dirty="0" err="1">
                <a:latin typeface="+mj-lt"/>
              </a:rPr>
              <a:t>sa</a:t>
            </a:r>
            <a:r>
              <a:rPr lang="en-PH" dirty="0">
                <a:latin typeface="+mj-lt"/>
              </a:rPr>
              <a:t> </a:t>
            </a:r>
            <a:r>
              <a:rPr lang="en-PH" dirty="0" err="1">
                <a:latin typeface="+mj-lt"/>
              </a:rPr>
              <a:t>matinding</a:t>
            </a:r>
            <a:r>
              <a:rPr lang="en-PH" dirty="0">
                <a:latin typeface="+mj-lt"/>
              </a:rPr>
              <a:t> </a:t>
            </a:r>
            <a:r>
              <a:rPr lang="en-PH" dirty="0" err="1">
                <a:latin typeface="+mj-lt"/>
              </a:rPr>
              <a:t>sakit</a:t>
            </a:r>
            <a:r>
              <a:rPr lang="en-PH" dirty="0">
                <a:latin typeface="+mj-lt"/>
              </a:rPr>
              <a:t> at    </a:t>
            </a:r>
          </a:p>
          <a:p>
            <a:pPr>
              <a:lnSpc>
                <a:spcPts val="2160"/>
              </a:lnSpc>
            </a:pPr>
            <a:r>
              <a:rPr lang="en-PH" dirty="0">
                <a:latin typeface="+mj-lt"/>
              </a:rPr>
              <a:t>       discomfort</a:t>
            </a:r>
            <a:endParaRPr lang="en-PH" b="1" dirty="0">
              <a:latin typeface="+mj-lt"/>
            </a:endParaRPr>
          </a:p>
          <a:p>
            <a:pPr marL="342900" indent="-342900">
              <a:lnSpc>
                <a:spcPts val="2160"/>
              </a:lnSpc>
              <a:buFont typeface="+mj-lt"/>
              <a:buAutoNum type="arabicPeriod" startAt="3"/>
            </a:pPr>
            <a:r>
              <a:rPr lang="en-PH" sz="1800" b="1" dirty="0">
                <a:latin typeface="+mj-lt"/>
              </a:rPr>
              <a:t>Ano ang </a:t>
            </a:r>
            <a:r>
              <a:rPr lang="en-PH" sz="1800" b="1" dirty="0" err="1">
                <a:latin typeface="+mj-lt"/>
              </a:rPr>
              <a:t>mga</a:t>
            </a:r>
            <a:r>
              <a:rPr lang="en-PH" sz="1800" b="1" dirty="0">
                <a:latin typeface="+mj-lt"/>
              </a:rPr>
              <a:t> </a:t>
            </a:r>
            <a:r>
              <a:rPr lang="en-PH" sz="1800" b="1" dirty="0" err="1">
                <a:latin typeface="+mj-lt"/>
              </a:rPr>
              <a:t>benepisyo</a:t>
            </a:r>
            <a:r>
              <a:rPr lang="en-PH" sz="1800" b="1" dirty="0">
                <a:latin typeface="+mj-lt"/>
              </a:rPr>
              <a:t> ng </a:t>
            </a:r>
            <a:r>
              <a:rPr lang="en-PH" sz="1800" b="1" dirty="0" err="1">
                <a:latin typeface="+mj-lt"/>
              </a:rPr>
              <a:t>PlataReady</a:t>
            </a:r>
            <a:r>
              <a:rPr lang="en-PH" sz="1800" b="1" dirty="0">
                <a:latin typeface="+mj-lt"/>
              </a:rPr>
              <a:t>: </a:t>
            </a:r>
            <a:r>
              <a:rPr lang="en-PH" sz="1800" b="1" dirty="0" err="1">
                <a:latin typeface="+mj-lt"/>
              </a:rPr>
              <a:t>HealthAlaga</a:t>
            </a:r>
            <a:r>
              <a:rPr lang="en-PH" sz="1800" b="1" dirty="0">
                <a:latin typeface="+mj-lt"/>
              </a:rPr>
              <a:t>?</a:t>
            </a:r>
          </a:p>
          <a:p>
            <a:pPr marL="1200150" lvl="2" indent="-285750">
              <a:lnSpc>
                <a:spcPts val="2160"/>
              </a:lnSpc>
              <a:buFont typeface="Arial" panose="020B0604020202020204" pitchFamily="34" charset="0"/>
              <a:buChar char="•"/>
            </a:pPr>
            <a:r>
              <a:rPr lang="en-PH" sz="1800" dirty="0">
                <a:latin typeface="+mj-lt"/>
              </a:rPr>
              <a:t>	Coverage para </a:t>
            </a:r>
            <a:r>
              <a:rPr lang="en-PH" sz="1800" dirty="0" err="1">
                <a:latin typeface="+mj-lt"/>
              </a:rPr>
              <a:t>sa</a:t>
            </a:r>
            <a:r>
              <a:rPr lang="en-PH" sz="1800" dirty="0">
                <a:latin typeface="+mj-lt"/>
              </a:rPr>
              <a:t> emergency outpatient at inpatient care</a:t>
            </a:r>
          </a:p>
          <a:p>
            <a:pPr marL="1200150" lvl="2" indent="-285750">
              <a:lnSpc>
                <a:spcPts val="2160"/>
              </a:lnSpc>
              <a:buFont typeface="Arial" panose="020B0604020202020204" pitchFamily="34" charset="0"/>
              <a:buChar char="•"/>
            </a:pPr>
            <a:r>
              <a:rPr lang="en-PH" sz="1800" dirty="0">
                <a:latin typeface="+mj-lt"/>
              </a:rPr>
              <a:t>	Doctor’s fees, laboratory tests, at medicines </a:t>
            </a:r>
            <a:r>
              <a:rPr lang="en-PH" sz="1800" dirty="0" err="1">
                <a:latin typeface="+mj-lt"/>
              </a:rPr>
              <a:t>habang</a:t>
            </a:r>
            <a:r>
              <a:rPr lang="en-PH" sz="1800" dirty="0">
                <a:latin typeface="+mj-lt"/>
              </a:rPr>
              <a:t> </a:t>
            </a:r>
            <a:r>
              <a:rPr lang="en-PH" sz="1800" dirty="0" err="1">
                <a:latin typeface="+mj-lt"/>
              </a:rPr>
              <a:t>naka</a:t>
            </a:r>
            <a:r>
              <a:rPr lang="en-PH" sz="1800" dirty="0">
                <a:latin typeface="+mj-lt"/>
              </a:rPr>
              <a:t>-admit</a:t>
            </a:r>
          </a:p>
          <a:p>
            <a:pPr marL="1200150" lvl="2" indent="-285750">
              <a:lnSpc>
                <a:spcPts val="2160"/>
              </a:lnSpc>
              <a:buFont typeface="Arial" panose="020B0604020202020204" pitchFamily="34" charset="0"/>
              <a:buChar char="•"/>
            </a:pPr>
            <a:r>
              <a:rPr lang="en-PH" sz="1800" dirty="0">
                <a:latin typeface="+mj-lt"/>
              </a:rPr>
              <a:t>	Surgical procedures at </a:t>
            </a:r>
            <a:r>
              <a:rPr lang="en-PH" sz="1800" dirty="0" err="1">
                <a:latin typeface="+mj-lt"/>
              </a:rPr>
              <a:t>paggamit</a:t>
            </a:r>
            <a:r>
              <a:rPr lang="en-PH" sz="1800" dirty="0">
                <a:latin typeface="+mj-lt"/>
              </a:rPr>
              <a:t> ng ICU kung medically necessary</a:t>
            </a:r>
          </a:p>
          <a:p>
            <a:pPr marL="1200150" lvl="2" indent="-285750">
              <a:lnSpc>
                <a:spcPts val="2160"/>
              </a:lnSpc>
              <a:buFont typeface="Arial" panose="020B0604020202020204" pitchFamily="34" charset="0"/>
              <a:buChar char="•"/>
            </a:pPr>
            <a:r>
              <a:rPr lang="en-PH" sz="1800" dirty="0">
                <a:latin typeface="+mj-lt"/>
              </a:rPr>
              <a:t>	Access </a:t>
            </a:r>
            <a:r>
              <a:rPr lang="en-PH" sz="1800" dirty="0" err="1">
                <a:latin typeface="+mj-lt"/>
              </a:rPr>
              <a:t>sa</a:t>
            </a:r>
            <a:r>
              <a:rPr lang="en-PH" sz="1800" dirty="0">
                <a:latin typeface="+mj-lt"/>
              </a:rPr>
              <a:t> 500+ accredited hospitals nationwide</a:t>
            </a:r>
          </a:p>
          <a:p>
            <a:pPr marL="342900" indent="-342900">
              <a:lnSpc>
                <a:spcPts val="2160"/>
              </a:lnSpc>
              <a:buFont typeface="+mj-lt"/>
              <a:buAutoNum type="arabicPeriod" startAt="4"/>
            </a:pPr>
            <a:r>
              <a:rPr lang="en-PH" sz="1800" b="1" dirty="0">
                <a:latin typeface="+mj-lt"/>
              </a:rPr>
              <a:t>Anong </a:t>
            </a:r>
            <a:r>
              <a:rPr lang="en-PH" sz="1800" b="1" dirty="0" err="1">
                <a:latin typeface="+mj-lt"/>
              </a:rPr>
              <a:t>mga</a:t>
            </a:r>
            <a:r>
              <a:rPr lang="en-PH" sz="1800" b="1" dirty="0">
                <a:latin typeface="+mj-lt"/>
              </a:rPr>
              <a:t> plan ang available at </a:t>
            </a:r>
            <a:r>
              <a:rPr lang="en-PH" sz="1800" b="1" dirty="0" err="1">
                <a:latin typeface="+mj-lt"/>
              </a:rPr>
              <a:t>magkano</a:t>
            </a:r>
            <a:r>
              <a:rPr lang="en-PH" sz="1800" b="1" dirty="0">
                <a:latin typeface="+mj-lt"/>
              </a:rPr>
              <a:t> ang coverage?</a:t>
            </a:r>
            <a:endParaRPr lang="en-PH" dirty="0">
              <a:latin typeface="+mj-lt"/>
            </a:endParaRPr>
          </a:p>
          <a:p>
            <a:pPr>
              <a:lnSpc>
                <a:spcPts val="2160"/>
              </a:lnSpc>
            </a:pPr>
            <a:r>
              <a:rPr lang="en-PH" sz="1800" b="1" dirty="0">
                <a:latin typeface="+mj-lt"/>
              </a:rPr>
              <a:t>	ER Care Choice 20</a:t>
            </a:r>
            <a:r>
              <a:rPr lang="en-PH" sz="1800" dirty="0">
                <a:latin typeface="+mj-lt"/>
              </a:rPr>
              <a:t> – up to ₱20,000 coverage for emergency cases </a:t>
            </a:r>
            <a:r>
              <a:rPr lang="en-PH" sz="1800" dirty="0" err="1">
                <a:latin typeface="+mj-lt"/>
              </a:rPr>
              <a:t>dahil</a:t>
            </a:r>
            <a:r>
              <a:rPr lang="en-PH" sz="1800" dirty="0">
                <a:latin typeface="+mj-lt"/>
              </a:rPr>
              <a:t> </a:t>
            </a:r>
            <a:r>
              <a:rPr lang="en-PH" sz="1800" dirty="0" err="1">
                <a:latin typeface="+mj-lt"/>
              </a:rPr>
              <a:t>sa</a:t>
            </a:r>
            <a:r>
              <a:rPr lang="en-PH" sz="1800" dirty="0">
                <a:latin typeface="+mj-lt"/>
              </a:rPr>
              <a:t> </a:t>
            </a:r>
            <a:r>
              <a:rPr lang="en-PH" sz="1800" dirty="0" err="1">
                <a:latin typeface="+mj-lt"/>
              </a:rPr>
              <a:t>aksidente</a:t>
            </a:r>
            <a:r>
              <a:rPr lang="en-PH" sz="1800" dirty="0">
                <a:latin typeface="+mj-lt"/>
              </a:rPr>
              <a:t>, viral at  </a:t>
            </a:r>
          </a:p>
          <a:p>
            <a:pPr>
              <a:lnSpc>
                <a:spcPts val="2160"/>
              </a:lnSpc>
            </a:pPr>
            <a:r>
              <a:rPr lang="en-PH" dirty="0">
                <a:latin typeface="+mj-lt"/>
              </a:rPr>
              <a:t>          </a:t>
            </a:r>
            <a:r>
              <a:rPr lang="en-PH" sz="1800" dirty="0">
                <a:latin typeface="+mj-lt"/>
              </a:rPr>
              <a:t>bacterial illnesses, valid for 180 days</a:t>
            </a:r>
          </a:p>
          <a:p>
            <a:pPr>
              <a:lnSpc>
                <a:spcPts val="2160"/>
              </a:lnSpc>
            </a:pPr>
            <a:r>
              <a:rPr lang="en-PH" sz="1800" b="1" dirty="0">
                <a:latin typeface="+mj-lt"/>
              </a:rPr>
              <a:t>	ER Care Fit 50</a:t>
            </a:r>
            <a:r>
              <a:rPr lang="en-PH" sz="1800" dirty="0">
                <a:latin typeface="+mj-lt"/>
              </a:rPr>
              <a:t> – up to ₱50,000 coverage for emergency cases </a:t>
            </a:r>
            <a:r>
              <a:rPr lang="en-PH" sz="1800" dirty="0" err="1">
                <a:latin typeface="+mj-lt"/>
              </a:rPr>
              <a:t>dahil</a:t>
            </a:r>
            <a:r>
              <a:rPr lang="en-PH" sz="1800" dirty="0">
                <a:latin typeface="+mj-lt"/>
              </a:rPr>
              <a:t> </a:t>
            </a:r>
            <a:r>
              <a:rPr lang="en-PH" sz="1800" dirty="0" err="1">
                <a:latin typeface="+mj-lt"/>
              </a:rPr>
              <a:t>sa</a:t>
            </a:r>
            <a:r>
              <a:rPr lang="en-PH" sz="1800" dirty="0">
                <a:latin typeface="+mj-lt"/>
              </a:rPr>
              <a:t> </a:t>
            </a:r>
            <a:r>
              <a:rPr lang="en-PH" sz="1800" dirty="0" err="1">
                <a:latin typeface="+mj-lt"/>
              </a:rPr>
              <a:t>aksidente</a:t>
            </a:r>
            <a:r>
              <a:rPr lang="en-PH" sz="1800" dirty="0">
                <a:latin typeface="+mj-lt"/>
              </a:rPr>
              <a:t>, valid for 1 year</a:t>
            </a:r>
          </a:p>
          <a:p>
            <a:pPr marL="342900" indent="-342900">
              <a:lnSpc>
                <a:spcPts val="2160"/>
              </a:lnSpc>
              <a:buFont typeface="+mj-lt"/>
              <a:buAutoNum type="arabicPeriod" startAt="5"/>
            </a:pPr>
            <a:r>
              <a:rPr lang="en-PH" sz="1800" b="1" dirty="0">
                <a:latin typeface="+mj-lt"/>
              </a:rPr>
              <a:t>Sino ang </a:t>
            </a:r>
            <a:r>
              <a:rPr lang="en-PH" sz="1800" b="1" dirty="0" err="1">
                <a:latin typeface="+mj-lt"/>
              </a:rPr>
              <a:t>pwedeng</a:t>
            </a:r>
            <a:r>
              <a:rPr lang="en-PH" sz="1800" b="1" dirty="0">
                <a:latin typeface="+mj-lt"/>
              </a:rPr>
              <a:t> </a:t>
            </a:r>
            <a:r>
              <a:rPr lang="en-PH" sz="1800" b="1" dirty="0" err="1">
                <a:latin typeface="+mj-lt"/>
              </a:rPr>
              <a:t>kumuha</a:t>
            </a:r>
            <a:r>
              <a:rPr lang="en-PH" sz="1800" b="1" dirty="0">
                <a:latin typeface="+mj-lt"/>
              </a:rPr>
              <a:t> ng </a:t>
            </a:r>
            <a:r>
              <a:rPr lang="en-PH" sz="1800" b="1" dirty="0" err="1">
                <a:latin typeface="+mj-lt"/>
              </a:rPr>
              <a:t>PlataReady</a:t>
            </a:r>
            <a:r>
              <a:rPr lang="en-PH" sz="1800" b="1" dirty="0">
                <a:latin typeface="+mj-lt"/>
              </a:rPr>
              <a:t>: </a:t>
            </a:r>
            <a:r>
              <a:rPr lang="en-PH" sz="1800" b="1" dirty="0" err="1">
                <a:latin typeface="+mj-lt"/>
              </a:rPr>
              <a:t>HealthAlaga</a:t>
            </a:r>
            <a:r>
              <a:rPr lang="en-PH" sz="1800" b="1" dirty="0">
                <a:latin typeface="+mj-lt"/>
              </a:rPr>
              <a:t>? </a:t>
            </a:r>
          </a:p>
          <a:p>
            <a:pPr>
              <a:lnSpc>
                <a:spcPts val="2160"/>
              </a:lnSpc>
            </a:pPr>
            <a:r>
              <a:rPr lang="en-PH" b="1" dirty="0">
                <a:latin typeface="+mj-lt"/>
              </a:rPr>
              <a:t>        </a:t>
            </a:r>
            <a:r>
              <a:rPr lang="en-PH" sz="1800" dirty="0">
                <a:latin typeface="+mj-lt"/>
              </a:rPr>
              <a:t>Lahat ng </a:t>
            </a:r>
            <a:r>
              <a:rPr lang="en-PH" sz="1800" dirty="0" err="1">
                <a:latin typeface="+mj-lt"/>
              </a:rPr>
              <a:t>edad</a:t>
            </a:r>
            <a:r>
              <a:rPr lang="en-PH" sz="1800" dirty="0">
                <a:latin typeface="+mj-lt"/>
              </a:rPr>
              <a:t> 18–70 years old, </a:t>
            </a:r>
            <a:r>
              <a:rPr lang="en-PH" sz="1800" dirty="0" err="1">
                <a:latin typeface="+mj-lt"/>
              </a:rPr>
              <a:t>kahit</a:t>
            </a:r>
            <a:r>
              <a:rPr lang="en-PH" sz="1800" dirty="0">
                <a:latin typeface="+mj-lt"/>
              </a:rPr>
              <a:t> </a:t>
            </a:r>
            <a:r>
              <a:rPr lang="en-PH" sz="1800" dirty="0" err="1">
                <a:latin typeface="+mj-lt"/>
              </a:rPr>
              <a:t>walang</a:t>
            </a:r>
            <a:r>
              <a:rPr lang="en-PH" sz="1800" dirty="0">
                <a:latin typeface="+mj-lt"/>
              </a:rPr>
              <a:t> medical check-up.</a:t>
            </a:r>
            <a:endParaRPr lang="en-PH" dirty="0">
              <a:latin typeface="+mj-lt"/>
            </a:endParaRPr>
          </a:p>
        </p:txBody>
      </p:sp>
      <p:pic>
        <p:nvPicPr>
          <p:cNvPr id="5" name="Picture 4" descr="A purple circle on a purple background&#10;&#10;AI-generated content may be incorrect.">
            <a:extLst>
              <a:ext uri="{FF2B5EF4-FFF2-40B4-BE49-F238E27FC236}">
                <a16:creationId xmlns:a16="http://schemas.microsoft.com/office/drawing/2014/main" id="{6255BDB7-9508-002B-CF80-0D8A3F02066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3" t="22727" r="-289" b="69057"/>
          <a:stretch>
            <a:fillRect/>
          </a:stretch>
        </p:blipFill>
        <p:spPr>
          <a:xfrm>
            <a:off x="0" y="6294576"/>
            <a:ext cx="12276955" cy="563424"/>
          </a:xfrm>
          <a:prstGeom prst="rect">
            <a:avLst/>
          </a:prstGeom>
        </p:spPr>
      </p:pic>
      <p:pic>
        <p:nvPicPr>
          <p:cNvPr id="6" name="Picture 5" descr="A purple and silver logo&#10;&#10;AI-generated content may be incorrect.">
            <a:extLst>
              <a:ext uri="{FF2B5EF4-FFF2-40B4-BE49-F238E27FC236}">
                <a16:creationId xmlns:a16="http://schemas.microsoft.com/office/drawing/2014/main" id="{F797D588-9C37-4664-E4FA-A8DD73C601A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8737" t="16747" r="24673" b="23454"/>
          <a:stretch>
            <a:fillRect/>
          </a:stretch>
        </p:blipFill>
        <p:spPr>
          <a:xfrm>
            <a:off x="10550962" y="5125541"/>
            <a:ext cx="1435180" cy="1037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5458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CBE3655-C9BB-8613-B4CC-860BE5F99A83}"/>
              </a:ext>
            </a:extLst>
          </p:cNvPr>
          <p:cNvSpPr txBox="1"/>
          <p:nvPr/>
        </p:nvSpPr>
        <p:spPr>
          <a:xfrm>
            <a:off x="752253" y="728319"/>
            <a:ext cx="8402380" cy="59702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3000" b="1" dirty="0">
                <a:solidFill>
                  <a:srgbClr val="540C6F"/>
                </a:solidFill>
                <a:effectLst/>
                <a:latin typeface="Aptos Black" panose="020B0004020202020204" pitchFamily="34" charset="0"/>
                <a:ea typeface="Arial" panose="020B0604020202020204" pitchFamily="34" charset="0"/>
                <a:cs typeface="Arial"/>
              </a:rPr>
              <a:t>WHAT IS </a:t>
            </a:r>
            <a:r>
              <a:rPr lang="en-US" sz="3000" b="1" dirty="0">
                <a:solidFill>
                  <a:srgbClr val="540C6F"/>
                </a:solidFill>
                <a:latin typeface="Aptos Black" panose="020B0004020202020204" pitchFamily="34" charset="0"/>
                <a:ea typeface="Arial" panose="020B0604020202020204" pitchFamily="34" charset="0"/>
                <a:cs typeface="Arial"/>
              </a:rPr>
              <a:t>PLATAREADY: HEALTHALAGA</a:t>
            </a:r>
            <a:r>
              <a:rPr lang="en-US" sz="3000" b="1" dirty="0">
                <a:solidFill>
                  <a:srgbClr val="540C6F"/>
                </a:solidFill>
                <a:effectLst/>
                <a:latin typeface="Aptos Black" panose="020B0004020202020204" pitchFamily="34" charset="0"/>
                <a:ea typeface="Arial" panose="020B0604020202020204" pitchFamily="34" charset="0"/>
                <a:cs typeface="Arial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933826-20B0-CAF5-8846-37A3F67F5EDD}"/>
              </a:ext>
            </a:extLst>
          </p:cNvPr>
          <p:cNvSpPr txBox="1"/>
          <p:nvPr/>
        </p:nvSpPr>
        <p:spPr>
          <a:xfrm>
            <a:off x="752253" y="1520455"/>
            <a:ext cx="11017989" cy="379187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+mj-lt"/>
              </a:rPr>
              <a:t>Ang </a:t>
            </a:r>
            <a:r>
              <a:rPr lang="en-US" b="1" dirty="0" err="1">
                <a:latin typeface="+mj-lt"/>
              </a:rPr>
              <a:t>PlataReady</a:t>
            </a:r>
            <a:r>
              <a:rPr lang="en-US" b="1" dirty="0">
                <a:latin typeface="+mj-lt"/>
              </a:rPr>
              <a:t>: </a:t>
            </a:r>
            <a:r>
              <a:rPr lang="en-US" b="1" dirty="0" err="1">
                <a:latin typeface="+mj-lt"/>
              </a:rPr>
              <a:t>HealthAlaga</a:t>
            </a:r>
            <a:r>
              <a:rPr lang="en-US" b="1" dirty="0">
                <a:latin typeface="+mj-lt"/>
              </a:rPr>
              <a:t> </a:t>
            </a:r>
            <a:r>
              <a:rPr lang="en-US" dirty="0">
                <a:latin typeface="+mj-lt"/>
              </a:rPr>
              <a:t>ay </a:t>
            </a:r>
            <a:r>
              <a:rPr lang="en-US" dirty="0" err="1">
                <a:latin typeface="+mj-lt"/>
              </a:rPr>
              <a:t>isang</a:t>
            </a:r>
            <a:r>
              <a:rPr lang="en-US" dirty="0">
                <a:latin typeface="+mj-lt"/>
              </a:rPr>
              <a:t> prepaid health e-voucher </a:t>
            </a:r>
            <a:r>
              <a:rPr lang="en-US" dirty="0" err="1">
                <a:latin typeface="+mj-lt"/>
              </a:rPr>
              <a:t>na</a:t>
            </a:r>
            <a:r>
              <a:rPr lang="en-US" dirty="0">
                <a:latin typeface="+mj-lt"/>
              </a:rPr>
              <a:t> available exclusively </a:t>
            </a:r>
            <a:r>
              <a:rPr lang="en-US" dirty="0" err="1">
                <a:latin typeface="+mj-lt"/>
              </a:rPr>
              <a:t>sa</a:t>
            </a:r>
            <a:r>
              <a:rPr lang="en-US" dirty="0">
                <a:latin typeface="+mj-lt"/>
              </a:rPr>
              <a:t> lahat ng </a:t>
            </a:r>
            <a:r>
              <a:rPr lang="en-US" dirty="0" err="1">
                <a:latin typeface="+mj-lt"/>
              </a:rPr>
              <a:t>Platapay</a:t>
            </a:r>
            <a:r>
              <a:rPr lang="en-US" dirty="0">
                <a:latin typeface="+mj-lt"/>
              </a:rPr>
              <a:t> outlets nationwide, </a:t>
            </a:r>
            <a:r>
              <a:rPr lang="en-US" dirty="0" err="1">
                <a:latin typeface="+mj-lt"/>
              </a:rPr>
              <a:t>siguradong</a:t>
            </a:r>
            <a:r>
              <a:rPr lang="en-US" dirty="0">
                <a:latin typeface="+mj-lt"/>
              </a:rPr>
              <a:t> affordable, </a:t>
            </a:r>
            <a:r>
              <a:rPr lang="en-US" dirty="0" err="1">
                <a:latin typeface="+mj-lt"/>
              </a:rPr>
              <a:t>madaling</a:t>
            </a:r>
            <a:r>
              <a:rPr lang="en-US" dirty="0">
                <a:latin typeface="+mj-lt"/>
              </a:rPr>
              <a:t> </a:t>
            </a:r>
            <a:r>
              <a:rPr lang="en-US" dirty="0" err="1">
                <a:latin typeface="+mj-lt"/>
              </a:rPr>
              <a:t>kuhanin</a:t>
            </a:r>
            <a:r>
              <a:rPr lang="en-US" dirty="0">
                <a:latin typeface="+mj-lt"/>
              </a:rPr>
              <a:t>, at </a:t>
            </a:r>
            <a:r>
              <a:rPr lang="en-US" dirty="0" err="1">
                <a:latin typeface="+mj-lt"/>
              </a:rPr>
              <a:t>mapagkakatiwalaan</a:t>
            </a:r>
            <a:r>
              <a:rPr lang="en-US" dirty="0">
                <a:latin typeface="+mj-lt"/>
              </a:rPr>
              <a:t> —</a:t>
            </a:r>
            <a:r>
              <a:rPr lang="en-US" dirty="0" err="1">
                <a:latin typeface="+mj-lt"/>
              </a:rPr>
              <a:t>gaya</a:t>
            </a:r>
            <a:r>
              <a:rPr lang="en-US" dirty="0">
                <a:latin typeface="+mj-lt"/>
              </a:rPr>
              <a:t> ng </a:t>
            </a:r>
            <a:r>
              <a:rPr lang="en-US" dirty="0" err="1">
                <a:latin typeface="+mj-lt"/>
              </a:rPr>
              <a:t>serbisyong</a:t>
            </a:r>
            <a:r>
              <a:rPr lang="en-US" dirty="0">
                <a:latin typeface="+mj-lt"/>
              </a:rPr>
              <a:t> </a:t>
            </a:r>
            <a:r>
              <a:rPr lang="en-US" dirty="0" err="1">
                <a:latin typeface="+mj-lt"/>
              </a:rPr>
              <a:t>nakasanayan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mula</a:t>
            </a:r>
            <a:r>
              <a:rPr lang="en-US" dirty="0">
                <a:latin typeface="+mj-lt"/>
              </a:rPr>
              <a:t> </a:t>
            </a:r>
            <a:r>
              <a:rPr lang="en-US" dirty="0" err="1">
                <a:latin typeface="+mj-lt"/>
              </a:rPr>
              <a:t>sa</a:t>
            </a:r>
            <a:r>
              <a:rPr lang="en-US" dirty="0">
                <a:latin typeface="+mj-lt"/>
              </a:rPr>
              <a:t> </a:t>
            </a:r>
            <a:r>
              <a:rPr lang="en-US" dirty="0" err="1">
                <a:latin typeface="+mj-lt"/>
              </a:rPr>
              <a:t>Platapay</a:t>
            </a:r>
            <a:r>
              <a:rPr lang="en-US" dirty="0">
                <a:latin typeface="+mj-lt"/>
              </a:rPr>
              <a:t>. </a:t>
            </a:r>
          </a:p>
          <a:p>
            <a:pPr>
              <a:lnSpc>
                <a:spcPct val="150000"/>
              </a:lnSpc>
            </a:pPr>
            <a:endParaRPr lang="en-US" dirty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dirty="0">
                <a:latin typeface="+mj-lt"/>
              </a:rPr>
              <a:t>Kasama ang</a:t>
            </a:r>
            <a:r>
              <a:rPr lang="en-US" b="1" dirty="0">
                <a:latin typeface="+mj-lt"/>
              </a:rPr>
              <a:t> iCare</a:t>
            </a:r>
            <a:r>
              <a:rPr lang="en-US" dirty="0">
                <a:latin typeface="+mj-lt"/>
              </a:rPr>
              <a:t>, trusted health insurance provider, </a:t>
            </a:r>
            <a:r>
              <a:rPr lang="en-US" dirty="0" err="1">
                <a:latin typeface="+mj-lt"/>
              </a:rPr>
              <a:t>ito</a:t>
            </a:r>
            <a:r>
              <a:rPr lang="en-US" dirty="0">
                <a:latin typeface="+mj-lt"/>
              </a:rPr>
              <a:t> ang prepaid health protection </a:t>
            </a:r>
            <a:r>
              <a:rPr lang="en-US" dirty="0" err="1">
                <a:latin typeface="+mj-lt"/>
              </a:rPr>
              <a:t>na</a:t>
            </a:r>
            <a:r>
              <a:rPr lang="en-US" dirty="0">
                <a:latin typeface="+mj-lt"/>
              </a:rPr>
              <a:t> </a:t>
            </a:r>
            <a:r>
              <a:rPr lang="en-US" dirty="0" err="1">
                <a:latin typeface="+mj-lt"/>
              </a:rPr>
              <a:t>swak</a:t>
            </a:r>
            <a:r>
              <a:rPr lang="en-US" dirty="0">
                <a:latin typeface="+mj-lt"/>
              </a:rPr>
              <a:t> </a:t>
            </a:r>
            <a:r>
              <a:rPr lang="en-US" dirty="0" err="1">
                <a:latin typeface="+mj-lt"/>
              </a:rPr>
              <a:t>sa</a:t>
            </a:r>
            <a:r>
              <a:rPr lang="en-US" dirty="0">
                <a:latin typeface="+mj-lt"/>
              </a:rPr>
              <a:t> </a:t>
            </a:r>
            <a:r>
              <a:rPr lang="en-US" dirty="0" err="1">
                <a:latin typeface="+mj-lt"/>
              </a:rPr>
              <a:t>bawat</a:t>
            </a:r>
            <a:r>
              <a:rPr lang="en-US" dirty="0">
                <a:latin typeface="+mj-lt"/>
              </a:rPr>
              <a:t> </a:t>
            </a:r>
            <a:r>
              <a:rPr lang="en-US" dirty="0" err="1">
                <a:latin typeface="+mj-lt"/>
              </a:rPr>
              <a:t>pamilya</a:t>
            </a:r>
            <a:r>
              <a:rPr lang="en-US" dirty="0">
                <a:latin typeface="+mj-lt"/>
              </a:rPr>
              <a:t> —</a:t>
            </a:r>
            <a:r>
              <a:rPr lang="en-US" dirty="0" err="1">
                <a:latin typeface="+mj-lt"/>
              </a:rPr>
              <a:t>saan</a:t>
            </a:r>
            <a:r>
              <a:rPr lang="en-US" dirty="0">
                <a:latin typeface="+mj-lt"/>
              </a:rPr>
              <a:t> </a:t>
            </a:r>
            <a:r>
              <a:rPr lang="en-US" dirty="0" err="1">
                <a:latin typeface="+mj-lt"/>
              </a:rPr>
              <a:t>mang</a:t>
            </a:r>
            <a:r>
              <a:rPr lang="en-US" dirty="0">
                <a:latin typeface="+mj-lt"/>
              </a:rPr>
              <a:t> </a:t>
            </a:r>
            <a:r>
              <a:rPr lang="en-US" dirty="0" err="1">
                <a:latin typeface="+mj-lt"/>
              </a:rPr>
              <a:t>sulok</a:t>
            </a:r>
            <a:r>
              <a:rPr lang="en-US" dirty="0">
                <a:latin typeface="+mj-lt"/>
              </a:rPr>
              <a:t> ng Pilipinas o </a:t>
            </a:r>
            <a:r>
              <a:rPr lang="en-US" dirty="0" err="1">
                <a:latin typeface="+mj-lt"/>
              </a:rPr>
              <a:t>kahit</a:t>
            </a:r>
            <a:r>
              <a:rPr lang="en-US" dirty="0">
                <a:latin typeface="+mj-lt"/>
              </a:rPr>
              <a:t> may mahal ka </a:t>
            </a:r>
            <a:r>
              <a:rPr lang="en-US" dirty="0" err="1">
                <a:latin typeface="+mj-lt"/>
              </a:rPr>
              <a:t>sa</a:t>
            </a:r>
            <a:r>
              <a:rPr lang="en-US" dirty="0">
                <a:latin typeface="+mj-lt"/>
              </a:rPr>
              <a:t> </a:t>
            </a:r>
            <a:r>
              <a:rPr lang="en-US" dirty="0" err="1">
                <a:latin typeface="+mj-lt"/>
              </a:rPr>
              <a:t>buhay</a:t>
            </a:r>
            <a:r>
              <a:rPr lang="en-US" dirty="0">
                <a:latin typeface="+mj-lt"/>
              </a:rPr>
              <a:t> </a:t>
            </a:r>
            <a:r>
              <a:rPr lang="en-US" dirty="0" err="1">
                <a:latin typeface="+mj-lt"/>
              </a:rPr>
              <a:t>sa</a:t>
            </a:r>
            <a:r>
              <a:rPr lang="en-US" dirty="0">
                <a:latin typeface="+mj-lt"/>
              </a:rPr>
              <a:t> abroad. </a:t>
            </a:r>
          </a:p>
          <a:p>
            <a:pPr>
              <a:lnSpc>
                <a:spcPct val="150000"/>
              </a:lnSpc>
            </a:pPr>
            <a:endParaRPr lang="en-US" dirty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dirty="0">
                <a:latin typeface="+mj-lt"/>
              </a:rPr>
              <a:t>"We Make You Ready“!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+mj-lt"/>
              </a:rPr>
              <a:t>Ito ang </a:t>
            </a:r>
            <a:r>
              <a:rPr lang="en-US" dirty="0" err="1">
                <a:latin typeface="+mj-lt"/>
              </a:rPr>
              <a:t>pangako</a:t>
            </a:r>
            <a:r>
              <a:rPr lang="en-US" dirty="0">
                <a:latin typeface="+mj-lt"/>
              </a:rPr>
              <a:t> natin—</a:t>
            </a:r>
            <a:r>
              <a:rPr lang="en-US" dirty="0" err="1">
                <a:latin typeface="+mj-lt"/>
              </a:rPr>
              <a:t>na</a:t>
            </a:r>
            <a:r>
              <a:rPr lang="en-US" dirty="0">
                <a:latin typeface="+mj-lt"/>
              </a:rPr>
              <a:t> </a:t>
            </a:r>
            <a:r>
              <a:rPr lang="en-US" dirty="0" err="1">
                <a:latin typeface="+mj-lt"/>
              </a:rPr>
              <a:t>laging</a:t>
            </a:r>
            <a:r>
              <a:rPr lang="en-US" dirty="0">
                <a:latin typeface="+mj-lt"/>
              </a:rPr>
              <a:t> </a:t>
            </a:r>
            <a:r>
              <a:rPr lang="en-US" dirty="0" err="1">
                <a:latin typeface="+mj-lt"/>
              </a:rPr>
              <a:t>handa</a:t>
            </a:r>
            <a:r>
              <a:rPr lang="en-US" dirty="0">
                <a:latin typeface="+mj-lt"/>
              </a:rPr>
              <a:t> ang </a:t>
            </a:r>
            <a:r>
              <a:rPr lang="en-US" dirty="0" err="1">
                <a:latin typeface="+mj-lt"/>
              </a:rPr>
              <a:t>bawat</a:t>
            </a:r>
            <a:r>
              <a:rPr lang="en-US" dirty="0">
                <a:latin typeface="+mj-lt"/>
              </a:rPr>
              <a:t> Pilipino </a:t>
            </a:r>
            <a:r>
              <a:rPr lang="en-US" dirty="0" err="1">
                <a:latin typeface="+mj-lt"/>
              </a:rPr>
              <a:t>sa</a:t>
            </a:r>
            <a:r>
              <a:rPr lang="en-US" dirty="0">
                <a:latin typeface="+mj-lt"/>
              </a:rPr>
              <a:t> </a:t>
            </a:r>
            <a:r>
              <a:rPr lang="en-US" dirty="0" err="1">
                <a:latin typeface="+mj-lt"/>
              </a:rPr>
              <a:t>anumang</a:t>
            </a:r>
            <a:r>
              <a:rPr lang="en-US" dirty="0">
                <a:latin typeface="+mj-lt"/>
              </a:rPr>
              <a:t> "what ifs" ng </a:t>
            </a:r>
            <a:r>
              <a:rPr lang="en-US" dirty="0" err="1">
                <a:latin typeface="+mj-lt"/>
              </a:rPr>
              <a:t>buhay</a:t>
            </a:r>
            <a:r>
              <a:rPr lang="en-US" dirty="0">
                <a:latin typeface="+mj-lt"/>
              </a:rPr>
              <a:t>. </a:t>
            </a:r>
            <a:endParaRPr lang="en-US" b="1" dirty="0">
              <a:latin typeface="+mj-lt"/>
            </a:endParaRPr>
          </a:p>
        </p:txBody>
      </p:sp>
      <p:pic>
        <p:nvPicPr>
          <p:cNvPr id="2" name="Picture 1" descr="A purple circle on a purple background&#10;&#10;AI-generated content may be incorrect.">
            <a:extLst>
              <a:ext uri="{FF2B5EF4-FFF2-40B4-BE49-F238E27FC236}">
                <a16:creationId xmlns:a16="http://schemas.microsoft.com/office/drawing/2014/main" id="{72494415-D075-3286-6DB8-792AB8DEFA1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3" t="22727" r="-289" b="69057"/>
          <a:stretch>
            <a:fillRect/>
          </a:stretch>
        </p:blipFill>
        <p:spPr>
          <a:xfrm>
            <a:off x="0" y="6294576"/>
            <a:ext cx="12276955" cy="563424"/>
          </a:xfrm>
          <a:prstGeom prst="rect">
            <a:avLst/>
          </a:prstGeom>
        </p:spPr>
      </p:pic>
      <p:pic>
        <p:nvPicPr>
          <p:cNvPr id="4" name="Picture 3" descr="A purple and silver logo&#10;&#10;AI-generated content may be incorrect.">
            <a:extLst>
              <a:ext uri="{FF2B5EF4-FFF2-40B4-BE49-F238E27FC236}">
                <a16:creationId xmlns:a16="http://schemas.microsoft.com/office/drawing/2014/main" id="{44F6C33B-447A-D4A0-9A46-699923F3535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8737" t="16747" r="24673" b="23454"/>
          <a:stretch>
            <a:fillRect/>
          </a:stretch>
        </p:blipFill>
        <p:spPr>
          <a:xfrm>
            <a:off x="10550962" y="5125541"/>
            <a:ext cx="1435180" cy="1037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7005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B80F433-06E7-ACB8-77EB-C42BFA827B52}"/>
              </a:ext>
            </a:extLst>
          </p:cNvPr>
          <p:cNvSpPr txBox="1"/>
          <p:nvPr/>
        </p:nvSpPr>
        <p:spPr>
          <a:xfrm>
            <a:off x="866775" y="471646"/>
            <a:ext cx="10458450" cy="53707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ts val="2160"/>
              </a:lnSpc>
              <a:buFont typeface="+mj-lt"/>
              <a:buAutoNum type="arabicPeriod" startAt="6"/>
            </a:pPr>
            <a:r>
              <a:rPr lang="en-PH" b="1" dirty="0">
                <a:latin typeface="+mj-lt"/>
              </a:rPr>
              <a:t>Ano lang ang </a:t>
            </a:r>
            <a:r>
              <a:rPr lang="en-PH" b="1" dirty="0" err="1">
                <a:latin typeface="+mj-lt"/>
              </a:rPr>
              <a:t>sakop</a:t>
            </a:r>
            <a:r>
              <a:rPr lang="en-PH" b="1" dirty="0">
                <a:latin typeface="+mj-lt"/>
              </a:rPr>
              <a:t> ng coverage?</a:t>
            </a:r>
            <a:br>
              <a:rPr lang="en-PH" dirty="0">
                <a:latin typeface="+mj-lt"/>
              </a:rPr>
            </a:br>
            <a:r>
              <a:rPr lang="en-PH" dirty="0">
                <a:solidFill>
                  <a:srgbClr val="000000"/>
                </a:solidFill>
                <a:latin typeface="+mj-lt"/>
              </a:rPr>
              <a:t>✔️ </a:t>
            </a:r>
            <a:r>
              <a:rPr lang="en-PH" i="1" dirty="0">
                <a:latin typeface="+mj-lt"/>
              </a:rPr>
              <a:t>ER Care Choice 20</a:t>
            </a:r>
            <a:r>
              <a:rPr lang="en-PH" dirty="0">
                <a:latin typeface="+mj-lt"/>
              </a:rPr>
              <a:t> – covered ka </a:t>
            </a:r>
            <a:r>
              <a:rPr lang="en-PH" dirty="0" err="1">
                <a:latin typeface="+mj-lt"/>
              </a:rPr>
              <a:t>sa</a:t>
            </a:r>
            <a:r>
              <a:rPr lang="en-PH" dirty="0">
                <a:latin typeface="+mj-lt"/>
              </a:rPr>
              <a:t> </a:t>
            </a:r>
            <a:r>
              <a:rPr lang="en-PH" b="1" dirty="0">
                <a:latin typeface="+mj-lt"/>
              </a:rPr>
              <a:t>emergencies </a:t>
            </a:r>
            <a:r>
              <a:rPr lang="en-PH" b="1" dirty="0" err="1">
                <a:latin typeface="+mj-lt"/>
              </a:rPr>
              <a:t>dahil</a:t>
            </a:r>
            <a:r>
              <a:rPr lang="en-PH" b="1" dirty="0">
                <a:latin typeface="+mj-lt"/>
              </a:rPr>
              <a:t> </a:t>
            </a:r>
            <a:r>
              <a:rPr lang="en-PH" b="1" dirty="0" err="1">
                <a:latin typeface="+mj-lt"/>
              </a:rPr>
              <a:t>sa</a:t>
            </a:r>
            <a:r>
              <a:rPr lang="en-PH" b="1" dirty="0">
                <a:latin typeface="+mj-lt"/>
              </a:rPr>
              <a:t> </a:t>
            </a:r>
            <a:r>
              <a:rPr lang="en-PH" b="1" dirty="0" err="1">
                <a:latin typeface="+mj-lt"/>
              </a:rPr>
              <a:t>aksidente</a:t>
            </a:r>
            <a:r>
              <a:rPr lang="en-PH" b="1" dirty="0">
                <a:latin typeface="+mj-lt"/>
              </a:rPr>
              <a:t>, viral, at bacterial illnesses.</a:t>
            </a:r>
            <a:br>
              <a:rPr lang="en-PH" dirty="0">
                <a:latin typeface="+mj-lt"/>
              </a:rPr>
            </a:br>
            <a:r>
              <a:rPr lang="en-PH" dirty="0">
                <a:solidFill>
                  <a:srgbClr val="000000"/>
                </a:solidFill>
                <a:latin typeface="+mj-lt"/>
              </a:rPr>
              <a:t>✔️ </a:t>
            </a:r>
            <a:r>
              <a:rPr lang="en-PH" i="1" dirty="0">
                <a:latin typeface="+mj-lt"/>
              </a:rPr>
              <a:t>ER Care Fit 50</a:t>
            </a:r>
            <a:r>
              <a:rPr lang="en-PH" dirty="0">
                <a:latin typeface="+mj-lt"/>
              </a:rPr>
              <a:t> – covered ka </a:t>
            </a:r>
            <a:r>
              <a:rPr lang="en-PH" dirty="0" err="1">
                <a:latin typeface="+mj-lt"/>
              </a:rPr>
              <a:t>sa</a:t>
            </a:r>
            <a:r>
              <a:rPr lang="en-PH" dirty="0">
                <a:latin typeface="+mj-lt"/>
              </a:rPr>
              <a:t> </a:t>
            </a:r>
            <a:r>
              <a:rPr lang="en-PH" b="1" dirty="0">
                <a:latin typeface="+mj-lt"/>
              </a:rPr>
              <a:t>emergencies </a:t>
            </a:r>
            <a:r>
              <a:rPr lang="en-PH" b="1" dirty="0" err="1">
                <a:latin typeface="+mj-lt"/>
              </a:rPr>
              <a:t>dahil</a:t>
            </a:r>
            <a:r>
              <a:rPr lang="en-PH" b="1" dirty="0">
                <a:latin typeface="+mj-lt"/>
              </a:rPr>
              <a:t> </a:t>
            </a:r>
            <a:r>
              <a:rPr lang="en-PH" b="1" dirty="0" err="1">
                <a:latin typeface="+mj-lt"/>
              </a:rPr>
              <a:t>sa</a:t>
            </a:r>
            <a:r>
              <a:rPr lang="en-PH" b="1" dirty="0">
                <a:latin typeface="+mj-lt"/>
              </a:rPr>
              <a:t> </a:t>
            </a:r>
            <a:r>
              <a:rPr lang="en-PH" b="1" dirty="0" err="1">
                <a:latin typeface="+mj-lt"/>
              </a:rPr>
              <a:t>aksidente</a:t>
            </a:r>
            <a:r>
              <a:rPr lang="en-PH" b="1" dirty="0">
                <a:latin typeface="+mj-lt"/>
              </a:rPr>
              <a:t>.</a:t>
            </a:r>
          </a:p>
          <a:p>
            <a:pPr marL="342900" indent="-342900">
              <a:buFont typeface="+mj-lt"/>
              <a:buAutoNum type="arabicPeriod" startAt="7"/>
            </a:pPr>
            <a:r>
              <a:rPr lang="en-PH" sz="1800" b="1" dirty="0">
                <a:latin typeface="+mj-lt"/>
              </a:rPr>
              <a:t>Ano ang </a:t>
            </a:r>
            <a:r>
              <a:rPr lang="en-PH" sz="1800" b="1" dirty="0" err="1">
                <a:latin typeface="+mj-lt"/>
              </a:rPr>
              <a:t>hindi</a:t>
            </a:r>
            <a:r>
              <a:rPr lang="en-PH" sz="1800" b="1" dirty="0">
                <a:latin typeface="+mj-lt"/>
              </a:rPr>
              <a:t> </a:t>
            </a:r>
            <a:r>
              <a:rPr lang="en-PH" sz="1800" b="1" dirty="0" err="1">
                <a:latin typeface="+mj-lt"/>
              </a:rPr>
              <a:t>sakop</a:t>
            </a:r>
            <a:r>
              <a:rPr lang="en-PH" sz="1800" b="1" dirty="0">
                <a:latin typeface="+mj-lt"/>
              </a:rPr>
              <a:t> ng </a:t>
            </a:r>
            <a:r>
              <a:rPr lang="en-PH" sz="1800" b="1" dirty="0" err="1">
                <a:latin typeface="+mj-lt"/>
              </a:rPr>
              <a:t>PlataReady</a:t>
            </a:r>
            <a:r>
              <a:rPr lang="en-PH" sz="1800" b="1" dirty="0">
                <a:latin typeface="+mj-lt"/>
              </a:rPr>
              <a:t>: </a:t>
            </a:r>
            <a:r>
              <a:rPr lang="en-PH" sz="1800" b="1" dirty="0" err="1">
                <a:latin typeface="+mj-lt"/>
              </a:rPr>
              <a:t>HealthAlaga</a:t>
            </a:r>
            <a:r>
              <a:rPr lang="en-PH" sz="1800" b="1" dirty="0">
                <a:latin typeface="+mj-lt"/>
              </a:rPr>
              <a:t>?</a:t>
            </a:r>
            <a:br>
              <a:rPr lang="en-PH" sz="1800" dirty="0">
                <a:latin typeface="+mj-lt"/>
              </a:rPr>
            </a:br>
            <a:r>
              <a:rPr lang="en-PH" sz="1800" dirty="0">
                <a:latin typeface="+mj-lt"/>
              </a:rPr>
              <a:t>Hindi </a:t>
            </a:r>
            <a:r>
              <a:rPr lang="en-PH" sz="1800" dirty="0" err="1">
                <a:latin typeface="+mj-lt"/>
              </a:rPr>
              <a:t>sakop</a:t>
            </a:r>
            <a:r>
              <a:rPr lang="en-PH" sz="1800" dirty="0">
                <a:latin typeface="+mj-lt"/>
              </a:rPr>
              <a:t> ang pre-existing conditions, maternity-related cases, congenital illnesses, self-inflicted injuries, at non-emergency cases.</a:t>
            </a:r>
          </a:p>
          <a:p>
            <a:pPr lvl="3"/>
            <a:r>
              <a:rPr lang="en-US" sz="1800" dirty="0">
                <a:latin typeface="+mj-lt"/>
                <a:ea typeface="Arial" panose="020B0604020202020204" pitchFamily="34" charset="0"/>
              </a:rPr>
              <a:t>Refer to iCare’s General Exclusion list here: </a:t>
            </a:r>
            <a:r>
              <a:rPr lang="en-US" sz="1800" dirty="0">
                <a:latin typeface="+mj-lt"/>
                <a:ea typeface="Arial" panose="020B0604020202020204" pitchFamily="34" charset="0"/>
                <a:hlinkClick r:id="rId2"/>
              </a:rPr>
              <a:t>https://www.insularhealthcare.com.ph/generalexclusions/</a:t>
            </a:r>
            <a:endParaRPr lang="en-US" sz="1800" dirty="0">
              <a:latin typeface="+mj-lt"/>
              <a:ea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 startAt="7"/>
            </a:pPr>
            <a:r>
              <a:rPr lang="en-PH" sz="1800" b="1" dirty="0">
                <a:latin typeface="+mj-lt"/>
              </a:rPr>
              <a:t>Paano mag-avail ng benefits </a:t>
            </a:r>
            <a:r>
              <a:rPr lang="en-PH" sz="1800" b="1" dirty="0" err="1">
                <a:latin typeface="+mj-lt"/>
              </a:rPr>
              <a:t>sa</a:t>
            </a:r>
            <a:r>
              <a:rPr lang="en-PH" sz="1800" b="1" dirty="0">
                <a:latin typeface="+mj-lt"/>
              </a:rPr>
              <a:t> </a:t>
            </a:r>
            <a:r>
              <a:rPr lang="en-PH" sz="1800" b="1" dirty="0" err="1">
                <a:latin typeface="+mj-lt"/>
              </a:rPr>
              <a:t>ospital</a:t>
            </a:r>
            <a:r>
              <a:rPr lang="en-PH" sz="1800" b="1" dirty="0">
                <a:latin typeface="+mj-lt"/>
              </a:rPr>
              <a:t>?</a:t>
            </a:r>
            <a:br>
              <a:rPr lang="en-PH" sz="1800" dirty="0">
                <a:latin typeface="+mj-lt"/>
              </a:rPr>
            </a:br>
            <a:r>
              <a:rPr lang="en-PH" sz="1800" dirty="0" err="1">
                <a:latin typeface="+mj-lt"/>
              </a:rPr>
              <a:t>Ipakita</a:t>
            </a:r>
            <a:r>
              <a:rPr lang="en-PH" sz="1800" dirty="0">
                <a:latin typeface="+mj-lt"/>
              </a:rPr>
              <a:t> ang </a:t>
            </a:r>
            <a:r>
              <a:rPr lang="en-PH" sz="1800" dirty="0" err="1">
                <a:latin typeface="+mj-lt"/>
              </a:rPr>
              <a:t>iyong</a:t>
            </a:r>
            <a:r>
              <a:rPr lang="en-PH" sz="1800" dirty="0">
                <a:latin typeface="+mj-lt"/>
              </a:rPr>
              <a:t> printed o digital e-voucher at valid government ID </a:t>
            </a:r>
            <a:r>
              <a:rPr lang="en-PH" sz="1800" dirty="0" err="1">
                <a:latin typeface="+mj-lt"/>
              </a:rPr>
              <a:t>sa</a:t>
            </a:r>
            <a:r>
              <a:rPr lang="en-PH" sz="1800" dirty="0">
                <a:latin typeface="+mj-lt"/>
              </a:rPr>
              <a:t> emergency 	department ng </a:t>
            </a:r>
            <a:r>
              <a:rPr lang="en-PH" sz="1800" dirty="0" err="1">
                <a:latin typeface="+mj-lt"/>
              </a:rPr>
              <a:t>kahit</a:t>
            </a:r>
            <a:r>
              <a:rPr lang="en-PH" sz="1800" dirty="0">
                <a:latin typeface="+mj-lt"/>
              </a:rPr>
              <a:t> </a:t>
            </a:r>
            <a:r>
              <a:rPr lang="en-PH" sz="1800" dirty="0" err="1">
                <a:latin typeface="+mj-lt"/>
              </a:rPr>
              <a:t>anong</a:t>
            </a:r>
            <a:r>
              <a:rPr lang="en-PH" sz="1800" dirty="0">
                <a:latin typeface="+mj-lt"/>
              </a:rPr>
              <a:t> iCare-accredited hospital.</a:t>
            </a:r>
          </a:p>
          <a:p>
            <a:pPr marL="342900" indent="-342900">
              <a:buFont typeface="+mj-lt"/>
              <a:buAutoNum type="arabicPeriod" startAt="7"/>
            </a:pPr>
            <a:r>
              <a:rPr lang="en-PH" sz="1800" b="1" dirty="0" err="1">
                <a:latin typeface="+mj-lt"/>
              </a:rPr>
              <a:t>Gaano</a:t>
            </a:r>
            <a:r>
              <a:rPr lang="en-PH" sz="1800" b="1" dirty="0">
                <a:latin typeface="+mj-lt"/>
              </a:rPr>
              <a:t> </a:t>
            </a:r>
            <a:r>
              <a:rPr lang="en-PH" sz="1800" b="1" dirty="0" err="1">
                <a:latin typeface="+mj-lt"/>
              </a:rPr>
              <a:t>katagal</a:t>
            </a:r>
            <a:r>
              <a:rPr lang="en-PH" sz="1800" b="1" dirty="0">
                <a:latin typeface="+mj-lt"/>
              </a:rPr>
              <a:t> </a:t>
            </a:r>
            <a:r>
              <a:rPr lang="en-PH" sz="1800" b="1" dirty="0" err="1">
                <a:latin typeface="+mj-lt"/>
              </a:rPr>
              <a:t>bago</a:t>
            </a:r>
            <a:r>
              <a:rPr lang="en-PH" sz="1800" b="1" dirty="0">
                <a:latin typeface="+mj-lt"/>
              </a:rPr>
              <a:t> </a:t>
            </a:r>
            <a:r>
              <a:rPr lang="en-PH" sz="1800" b="1" dirty="0" err="1">
                <a:latin typeface="+mj-lt"/>
              </a:rPr>
              <a:t>maging</a:t>
            </a:r>
            <a:r>
              <a:rPr lang="en-PH" sz="1800" b="1" dirty="0">
                <a:latin typeface="+mj-lt"/>
              </a:rPr>
              <a:t> active ang coverage?</a:t>
            </a:r>
            <a:br>
              <a:rPr lang="en-PH" sz="1800" dirty="0">
                <a:latin typeface="+mj-lt"/>
              </a:rPr>
            </a:br>
            <a:r>
              <a:rPr lang="en-PH" sz="1800" dirty="0" err="1">
                <a:latin typeface="+mj-lt"/>
              </a:rPr>
              <a:t>Magsisimula</a:t>
            </a:r>
            <a:r>
              <a:rPr lang="en-PH" sz="1800" dirty="0">
                <a:latin typeface="+mj-lt"/>
              </a:rPr>
              <a:t> ang coverage </a:t>
            </a:r>
            <a:r>
              <a:rPr lang="en-PH" sz="1800" b="1" dirty="0">
                <a:latin typeface="+mj-lt"/>
              </a:rPr>
              <a:t>10 calendar days</a:t>
            </a:r>
            <a:r>
              <a:rPr lang="en-PH" sz="1800" dirty="0">
                <a:latin typeface="+mj-lt"/>
              </a:rPr>
              <a:t> </a:t>
            </a:r>
            <a:r>
              <a:rPr lang="en-PH" sz="1800" dirty="0" err="1">
                <a:latin typeface="+mj-lt"/>
              </a:rPr>
              <a:t>pagkatapos</a:t>
            </a:r>
            <a:r>
              <a:rPr lang="en-PH" sz="1800" dirty="0">
                <a:latin typeface="+mj-lt"/>
              </a:rPr>
              <a:t> ng successful registration.</a:t>
            </a:r>
          </a:p>
          <a:p>
            <a:pPr marL="342900" indent="-342900">
              <a:buFont typeface="+mj-lt"/>
              <a:buAutoNum type="arabicPeriod" startAt="7"/>
            </a:pPr>
            <a:r>
              <a:rPr lang="en-PH" sz="1800" b="1" dirty="0" err="1">
                <a:latin typeface="+mj-lt"/>
              </a:rPr>
              <a:t>Pwede</a:t>
            </a:r>
            <a:r>
              <a:rPr lang="en-PH" sz="1800" b="1" dirty="0">
                <a:latin typeface="+mj-lt"/>
              </a:rPr>
              <a:t> ko bang </a:t>
            </a:r>
            <a:r>
              <a:rPr lang="en-PH" sz="1800" b="1" dirty="0" err="1">
                <a:latin typeface="+mj-lt"/>
              </a:rPr>
              <a:t>bilhin</a:t>
            </a:r>
            <a:r>
              <a:rPr lang="en-PH" sz="1800" b="1" dirty="0">
                <a:latin typeface="+mj-lt"/>
              </a:rPr>
              <a:t> para </a:t>
            </a:r>
            <a:r>
              <a:rPr lang="en-PH" sz="1800" b="1" dirty="0" err="1">
                <a:latin typeface="+mj-lt"/>
              </a:rPr>
              <a:t>sa</a:t>
            </a:r>
            <a:r>
              <a:rPr lang="en-PH" sz="1800" b="1" dirty="0">
                <a:latin typeface="+mj-lt"/>
              </a:rPr>
              <a:t> </a:t>
            </a:r>
            <a:r>
              <a:rPr lang="en-PH" sz="1800" b="1" dirty="0" err="1">
                <a:latin typeface="+mj-lt"/>
              </a:rPr>
              <a:t>ibang</a:t>
            </a:r>
            <a:r>
              <a:rPr lang="en-PH" sz="1800" b="1" dirty="0">
                <a:latin typeface="+mj-lt"/>
              </a:rPr>
              <a:t> </a:t>
            </a:r>
            <a:r>
              <a:rPr lang="en-PH" sz="1800" b="1" dirty="0" err="1">
                <a:latin typeface="+mj-lt"/>
              </a:rPr>
              <a:t>tao</a:t>
            </a:r>
            <a:r>
              <a:rPr lang="en-PH" sz="1800" b="1" dirty="0">
                <a:latin typeface="+mj-lt"/>
              </a:rPr>
              <a:t>?</a:t>
            </a:r>
            <a:br>
              <a:rPr lang="en-PH" sz="1800" dirty="0">
                <a:latin typeface="+mj-lt"/>
              </a:rPr>
            </a:br>
            <a:r>
              <a:rPr lang="en-PH" sz="1800" dirty="0">
                <a:latin typeface="+mj-lt"/>
              </a:rPr>
              <a:t>Oo, </a:t>
            </a:r>
            <a:r>
              <a:rPr lang="en-PH" sz="1800" dirty="0" err="1">
                <a:latin typeface="+mj-lt"/>
              </a:rPr>
              <a:t>pwede</a:t>
            </a:r>
            <a:r>
              <a:rPr lang="en-PH" sz="1800" dirty="0">
                <a:latin typeface="+mj-lt"/>
              </a:rPr>
              <a:t> para </a:t>
            </a:r>
            <a:r>
              <a:rPr lang="en-PH" sz="1800" dirty="0" err="1">
                <a:latin typeface="+mj-lt"/>
              </a:rPr>
              <a:t>sa</a:t>
            </a:r>
            <a:r>
              <a:rPr lang="en-PH" sz="1800" dirty="0">
                <a:latin typeface="+mj-lt"/>
              </a:rPr>
              <a:t> </a:t>
            </a:r>
            <a:r>
              <a:rPr lang="en-PH" sz="1800" dirty="0" err="1">
                <a:latin typeface="+mj-lt"/>
              </a:rPr>
              <a:t>magulang</a:t>
            </a:r>
            <a:r>
              <a:rPr lang="en-PH" sz="1800" dirty="0">
                <a:latin typeface="+mj-lt"/>
              </a:rPr>
              <a:t>, </a:t>
            </a:r>
            <a:r>
              <a:rPr lang="en-PH" sz="1800" dirty="0" err="1">
                <a:latin typeface="+mj-lt"/>
              </a:rPr>
              <a:t>anak</a:t>
            </a:r>
            <a:r>
              <a:rPr lang="en-PH" sz="1800" dirty="0">
                <a:latin typeface="+mj-lt"/>
              </a:rPr>
              <a:t>, </a:t>
            </a:r>
            <a:r>
              <a:rPr lang="en-PH" sz="1800" dirty="0" err="1">
                <a:latin typeface="+mj-lt"/>
              </a:rPr>
              <a:t>kaibigan</a:t>
            </a:r>
            <a:r>
              <a:rPr lang="en-PH" sz="1800" dirty="0">
                <a:latin typeface="+mj-lt"/>
              </a:rPr>
              <a:t>, </a:t>
            </a:r>
            <a:r>
              <a:rPr lang="en-PH" sz="1800" dirty="0" err="1">
                <a:latin typeface="+mj-lt"/>
              </a:rPr>
              <a:t>kasambahay</a:t>
            </a:r>
            <a:r>
              <a:rPr lang="en-PH" sz="1800" dirty="0">
                <a:latin typeface="+mj-lt"/>
              </a:rPr>
              <a:t>, o </a:t>
            </a:r>
            <a:r>
              <a:rPr lang="en-PH" sz="1800" dirty="0" err="1">
                <a:latin typeface="+mj-lt"/>
              </a:rPr>
              <a:t>kahit</a:t>
            </a:r>
            <a:r>
              <a:rPr lang="en-PH" sz="1800" dirty="0">
                <a:latin typeface="+mj-lt"/>
              </a:rPr>
              <a:t> </a:t>
            </a:r>
            <a:r>
              <a:rPr lang="en-PH" sz="1800" dirty="0" err="1">
                <a:latin typeface="+mj-lt"/>
              </a:rPr>
              <a:t>sino</a:t>
            </a:r>
            <a:r>
              <a:rPr lang="en-PH" sz="1800" dirty="0">
                <a:latin typeface="+mj-lt"/>
              </a:rPr>
              <a:t>, basta </a:t>
            </a:r>
            <a:r>
              <a:rPr lang="en-PH" sz="1800" dirty="0" err="1">
                <a:latin typeface="+mj-lt"/>
              </a:rPr>
              <a:t>pasok</a:t>
            </a:r>
            <a:r>
              <a:rPr lang="en-PH" sz="1800" dirty="0">
                <a:latin typeface="+mj-lt"/>
              </a:rPr>
              <a:t> </a:t>
            </a:r>
            <a:r>
              <a:rPr lang="en-PH" sz="1800" dirty="0" err="1">
                <a:latin typeface="+mj-lt"/>
              </a:rPr>
              <a:t>sa</a:t>
            </a:r>
            <a:r>
              <a:rPr lang="en-PH" sz="1800" dirty="0">
                <a:latin typeface="+mj-lt"/>
              </a:rPr>
              <a:t> age eligibility.</a:t>
            </a:r>
            <a:endParaRPr lang="en-PH" sz="1800" b="1" dirty="0">
              <a:latin typeface="+mj-lt"/>
            </a:endParaRPr>
          </a:p>
          <a:p>
            <a:pPr marL="342900" indent="-342900">
              <a:buFont typeface="+mj-lt"/>
              <a:buAutoNum type="arabicPeriod" startAt="7"/>
            </a:pPr>
            <a:r>
              <a:rPr lang="en-PH" b="1" dirty="0" err="1">
                <a:latin typeface="+mj-lt"/>
              </a:rPr>
              <a:t>Pwede</a:t>
            </a:r>
            <a:r>
              <a:rPr lang="en-PH" b="1" dirty="0">
                <a:latin typeface="+mj-lt"/>
              </a:rPr>
              <a:t> bang mag-avail ang Foreigner </a:t>
            </a:r>
            <a:r>
              <a:rPr lang="en-PH" b="1" dirty="0" err="1">
                <a:latin typeface="+mj-lt"/>
              </a:rPr>
              <a:t>pero</a:t>
            </a:r>
            <a:r>
              <a:rPr lang="en-PH" b="1" dirty="0">
                <a:latin typeface="+mj-lt"/>
              </a:rPr>
              <a:t> </a:t>
            </a:r>
            <a:r>
              <a:rPr lang="en-PH" b="1" dirty="0" err="1">
                <a:latin typeface="+mj-lt"/>
              </a:rPr>
              <a:t>nakatira</a:t>
            </a:r>
            <a:r>
              <a:rPr lang="en-PH" b="1" dirty="0">
                <a:latin typeface="+mj-lt"/>
              </a:rPr>
              <a:t> </a:t>
            </a:r>
            <a:r>
              <a:rPr lang="en-PH" b="1" dirty="0" err="1">
                <a:latin typeface="+mj-lt"/>
              </a:rPr>
              <a:t>sa</a:t>
            </a:r>
            <a:r>
              <a:rPr lang="en-PH" b="1" dirty="0">
                <a:latin typeface="+mj-lt"/>
              </a:rPr>
              <a:t> Pilipinas?</a:t>
            </a:r>
          </a:p>
          <a:p>
            <a:r>
              <a:rPr lang="en-PH" dirty="0">
                <a:latin typeface="+mj-lt"/>
              </a:rPr>
              <a:t>        Yes, any individual </a:t>
            </a:r>
            <a:r>
              <a:rPr lang="en-PH" dirty="0" err="1">
                <a:latin typeface="+mj-lt"/>
              </a:rPr>
              <a:t>pwede</a:t>
            </a:r>
            <a:r>
              <a:rPr lang="en-PH" dirty="0">
                <a:latin typeface="+mj-lt"/>
              </a:rPr>
              <a:t> mag-avail basta </a:t>
            </a:r>
            <a:r>
              <a:rPr lang="en-PH" dirty="0" err="1">
                <a:latin typeface="+mj-lt"/>
              </a:rPr>
              <a:t>gagamitin</a:t>
            </a:r>
            <a:r>
              <a:rPr lang="en-PH" dirty="0">
                <a:latin typeface="+mj-lt"/>
              </a:rPr>
              <a:t> ang plan </a:t>
            </a:r>
            <a:r>
              <a:rPr lang="en-PH" dirty="0" err="1">
                <a:latin typeface="+mj-lt"/>
              </a:rPr>
              <a:t>sa</a:t>
            </a:r>
            <a:r>
              <a:rPr lang="en-PH" dirty="0">
                <a:latin typeface="+mj-lt"/>
              </a:rPr>
              <a:t> Pilipinas.</a:t>
            </a:r>
          </a:p>
          <a:p>
            <a:pPr marL="342900" indent="-342900">
              <a:buFont typeface="+mj-lt"/>
              <a:buAutoNum type="arabicPeriod" startAt="12"/>
            </a:pPr>
            <a:r>
              <a:rPr lang="en-PH" b="1" dirty="0" err="1">
                <a:latin typeface="+mj-lt"/>
              </a:rPr>
              <a:t>Kailangan</a:t>
            </a:r>
            <a:r>
              <a:rPr lang="en-PH" b="1" dirty="0">
                <a:latin typeface="+mj-lt"/>
              </a:rPr>
              <a:t> </a:t>
            </a:r>
            <a:r>
              <a:rPr lang="en-PH" b="1" dirty="0" err="1">
                <a:latin typeface="+mj-lt"/>
              </a:rPr>
              <a:t>ba</a:t>
            </a:r>
            <a:r>
              <a:rPr lang="en-PH" b="1" dirty="0">
                <a:latin typeface="+mj-lt"/>
              </a:rPr>
              <a:t> ng monthly payment?</a:t>
            </a:r>
            <a:br>
              <a:rPr lang="en-PH" dirty="0">
                <a:latin typeface="+mj-lt"/>
              </a:rPr>
            </a:br>
            <a:r>
              <a:rPr lang="en-PH" dirty="0">
                <a:latin typeface="+mj-lt"/>
              </a:rPr>
              <a:t>Hindi. One-time payment lang, </a:t>
            </a:r>
            <a:r>
              <a:rPr lang="en-PH" dirty="0" err="1">
                <a:latin typeface="+mj-lt"/>
              </a:rPr>
              <a:t>tapos</a:t>
            </a:r>
            <a:r>
              <a:rPr lang="en-PH" dirty="0">
                <a:latin typeface="+mj-lt"/>
              </a:rPr>
              <a:t> covered ka </a:t>
            </a:r>
            <a:r>
              <a:rPr lang="en-PH" dirty="0" err="1">
                <a:latin typeface="+mj-lt"/>
              </a:rPr>
              <a:t>na</a:t>
            </a:r>
            <a:r>
              <a:rPr lang="en-PH" dirty="0">
                <a:latin typeface="+mj-lt"/>
              </a:rPr>
              <a:t> for the validity period ng plan.</a:t>
            </a:r>
            <a:endParaRPr lang="en-PH" sz="1800" dirty="0">
              <a:latin typeface="+mj-lt"/>
            </a:endParaRPr>
          </a:p>
        </p:txBody>
      </p:sp>
      <p:pic>
        <p:nvPicPr>
          <p:cNvPr id="2" name="Picture 1" descr="A purple circle on a purple background&#10;&#10;AI-generated content may be incorrect.">
            <a:extLst>
              <a:ext uri="{FF2B5EF4-FFF2-40B4-BE49-F238E27FC236}">
                <a16:creationId xmlns:a16="http://schemas.microsoft.com/office/drawing/2014/main" id="{C09D1199-BF09-0ACB-239A-3185F1F04F0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83" t="22727" r="-289" b="69057"/>
          <a:stretch>
            <a:fillRect/>
          </a:stretch>
        </p:blipFill>
        <p:spPr>
          <a:xfrm>
            <a:off x="0" y="6294576"/>
            <a:ext cx="12276955" cy="563424"/>
          </a:xfrm>
          <a:prstGeom prst="rect">
            <a:avLst/>
          </a:prstGeom>
        </p:spPr>
      </p:pic>
      <p:pic>
        <p:nvPicPr>
          <p:cNvPr id="4" name="Picture 3" descr="A purple and silver logo&#10;&#10;AI-generated content may be incorrect.">
            <a:extLst>
              <a:ext uri="{FF2B5EF4-FFF2-40B4-BE49-F238E27FC236}">
                <a16:creationId xmlns:a16="http://schemas.microsoft.com/office/drawing/2014/main" id="{2CC419D7-BABC-50B3-8F35-291F7876397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8737" t="16747" r="24673" b="23454"/>
          <a:stretch>
            <a:fillRect/>
          </a:stretch>
        </p:blipFill>
        <p:spPr>
          <a:xfrm>
            <a:off x="10550962" y="5125541"/>
            <a:ext cx="1435180" cy="1037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462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8F9849-6740-1381-9EE3-51FA23A5EB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AA9020C-A3BD-6696-44FD-00D93E3FE0D2}"/>
              </a:ext>
            </a:extLst>
          </p:cNvPr>
          <p:cNvSpPr txBox="1"/>
          <p:nvPr/>
        </p:nvSpPr>
        <p:spPr>
          <a:xfrm>
            <a:off x="714374" y="404284"/>
            <a:ext cx="10941331" cy="64633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13"/>
            </a:pPr>
            <a:r>
              <a:rPr lang="en-PH" b="1" dirty="0">
                <a:latin typeface="+mj-lt"/>
              </a:rPr>
              <a:t>May physical card </a:t>
            </a:r>
            <a:r>
              <a:rPr lang="en-PH" b="1" dirty="0" err="1">
                <a:latin typeface="+mj-lt"/>
              </a:rPr>
              <a:t>ba</a:t>
            </a:r>
            <a:r>
              <a:rPr lang="en-PH" b="1" dirty="0">
                <a:latin typeface="+mj-lt"/>
              </a:rPr>
              <a:t> </a:t>
            </a:r>
            <a:r>
              <a:rPr lang="en-PH" b="1" dirty="0" err="1">
                <a:latin typeface="+mj-lt"/>
              </a:rPr>
              <a:t>akong</a:t>
            </a:r>
            <a:r>
              <a:rPr lang="en-PH" b="1" dirty="0">
                <a:latin typeface="+mj-lt"/>
              </a:rPr>
              <a:t> </a:t>
            </a:r>
            <a:r>
              <a:rPr lang="en-PH" b="1" dirty="0" err="1">
                <a:latin typeface="+mj-lt"/>
              </a:rPr>
              <a:t>matatanggap</a:t>
            </a:r>
            <a:r>
              <a:rPr lang="en-PH" b="1" dirty="0">
                <a:latin typeface="+mj-lt"/>
              </a:rPr>
              <a:t>?</a:t>
            </a:r>
            <a:br>
              <a:rPr lang="en-PH" dirty="0">
                <a:latin typeface="+mj-lt"/>
              </a:rPr>
            </a:br>
            <a:r>
              <a:rPr lang="en-PH" dirty="0">
                <a:latin typeface="+mj-lt"/>
              </a:rPr>
              <a:t>Wala. Ang proof of coverage ay e-voucher </a:t>
            </a:r>
            <a:r>
              <a:rPr lang="en-PH" dirty="0" err="1">
                <a:latin typeface="+mj-lt"/>
              </a:rPr>
              <a:t>na</a:t>
            </a:r>
            <a:r>
              <a:rPr lang="en-PH" dirty="0">
                <a:latin typeface="+mj-lt"/>
              </a:rPr>
              <a:t> </a:t>
            </a:r>
            <a:r>
              <a:rPr lang="en-PH" dirty="0" err="1">
                <a:latin typeface="+mj-lt"/>
              </a:rPr>
              <a:t>ipapadala</a:t>
            </a:r>
            <a:r>
              <a:rPr lang="en-PH" dirty="0">
                <a:latin typeface="+mj-lt"/>
              </a:rPr>
              <a:t> </a:t>
            </a:r>
            <a:r>
              <a:rPr lang="en-PH" dirty="0" err="1">
                <a:latin typeface="+mj-lt"/>
              </a:rPr>
              <a:t>sa</a:t>
            </a:r>
            <a:r>
              <a:rPr lang="en-PH" dirty="0">
                <a:latin typeface="+mj-lt"/>
              </a:rPr>
              <a:t> </a:t>
            </a:r>
            <a:r>
              <a:rPr lang="en-PH" dirty="0" err="1">
                <a:latin typeface="+mj-lt"/>
              </a:rPr>
              <a:t>iyong</a:t>
            </a:r>
            <a:r>
              <a:rPr lang="en-PH" dirty="0">
                <a:latin typeface="+mj-lt"/>
              </a:rPr>
              <a:t> email.</a:t>
            </a:r>
          </a:p>
          <a:p>
            <a:pPr marL="342900" indent="-342900">
              <a:buFont typeface="+mj-lt"/>
              <a:buAutoNum type="arabicPeriod" startAt="13"/>
            </a:pPr>
            <a:r>
              <a:rPr lang="en-PH" sz="1800" b="1" dirty="0" err="1">
                <a:latin typeface="+mj-lt"/>
              </a:rPr>
              <a:t>Pwede</a:t>
            </a:r>
            <a:r>
              <a:rPr lang="en-PH" sz="1800" b="1" dirty="0">
                <a:latin typeface="+mj-lt"/>
              </a:rPr>
              <a:t> bang </a:t>
            </a:r>
            <a:r>
              <a:rPr lang="en-PH" sz="1800" b="1" dirty="0" err="1">
                <a:latin typeface="+mj-lt"/>
              </a:rPr>
              <a:t>magpa</a:t>
            </a:r>
            <a:r>
              <a:rPr lang="en-PH" sz="1800" b="1" dirty="0">
                <a:latin typeface="+mj-lt"/>
              </a:rPr>
              <a:t>-reimburse kung </a:t>
            </a:r>
            <a:r>
              <a:rPr lang="en-PH" sz="1800" b="1" dirty="0" err="1">
                <a:latin typeface="+mj-lt"/>
              </a:rPr>
              <a:t>hindi</a:t>
            </a:r>
            <a:r>
              <a:rPr lang="en-PH" sz="1800" b="1" dirty="0">
                <a:latin typeface="+mj-lt"/>
              </a:rPr>
              <a:t> ako </a:t>
            </a:r>
            <a:r>
              <a:rPr lang="en-PH" sz="1800" b="1" dirty="0" err="1">
                <a:latin typeface="+mj-lt"/>
              </a:rPr>
              <a:t>nakapunta</a:t>
            </a:r>
            <a:r>
              <a:rPr lang="en-PH" sz="1800" b="1" dirty="0">
                <a:latin typeface="+mj-lt"/>
              </a:rPr>
              <a:t> </a:t>
            </a:r>
            <a:r>
              <a:rPr lang="en-PH" sz="1800" b="1" dirty="0" err="1">
                <a:latin typeface="+mj-lt"/>
              </a:rPr>
              <a:t>sa</a:t>
            </a:r>
            <a:r>
              <a:rPr lang="en-PH" sz="1800" b="1" dirty="0">
                <a:latin typeface="+mj-lt"/>
              </a:rPr>
              <a:t> accredited hospital?</a:t>
            </a:r>
            <a:br>
              <a:rPr lang="en-PH" sz="1800" dirty="0">
                <a:latin typeface="+mj-lt"/>
              </a:rPr>
            </a:br>
            <a:r>
              <a:rPr lang="en-PH" sz="1800" dirty="0">
                <a:latin typeface="+mj-lt"/>
              </a:rPr>
              <a:t>Hindi. Walang reimbursement option. Ang coverage ay valid </a:t>
            </a:r>
            <a:r>
              <a:rPr lang="en-PH" sz="1800" dirty="0" err="1">
                <a:latin typeface="+mj-lt"/>
              </a:rPr>
              <a:t>lamang</a:t>
            </a:r>
            <a:r>
              <a:rPr lang="en-PH" sz="1800" dirty="0">
                <a:latin typeface="+mj-lt"/>
              </a:rPr>
              <a:t> kung </a:t>
            </a:r>
            <a:r>
              <a:rPr lang="en-PH" sz="1800" dirty="0" err="1">
                <a:latin typeface="+mj-lt"/>
              </a:rPr>
              <a:t>ginamit</a:t>
            </a:r>
            <a:r>
              <a:rPr lang="en-PH" sz="1800" dirty="0">
                <a:latin typeface="+mj-lt"/>
              </a:rPr>
              <a:t> </a:t>
            </a:r>
            <a:r>
              <a:rPr lang="en-PH" sz="1800" dirty="0" err="1">
                <a:latin typeface="+mj-lt"/>
              </a:rPr>
              <a:t>sa</a:t>
            </a:r>
            <a:r>
              <a:rPr lang="en-PH" sz="1800" dirty="0">
                <a:latin typeface="+mj-lt"/>
              </a:rPr>
              <a:t> iCare-accredited hospitals.</a:t>
            </a:r>
            <a:endParaRPr lang="en-PH" sz="1800" b="1" dirty="0">
              <a:latin typeface="+mj-lt"/>
            </a:endParaRPr>
          </a:p>
          <a:p>
            <a:pPr marL="342900" indent="-342900">
              <a:buFont typeface="+mj-lt"/>
              <a:buAutoNum type="arabicPeriod" startAt="13"/>
            </a:pPr>
            <a:r>
              <a:rPr lang="en-PH" b="1" dirty="0" err="1">
                <a:latin typeface="+mj-lt"/>
              </a:rPr>
              <a:t>Kapag</a:t>
            </a:r>
            <a:r>
              <a:rPr lang="en-PH" b="1" dirty="0">
                <a:latin typeface="+mj-lt"/>
              </a:rPr>
              <a:t> </a:t>
            </a:r>
            <a:r>
              <a:rPr lang="en-PH" b="1" dirty="0" err="1">
                <a:latin typeface="+mj-lt"/>
              </a:rPr>
              <a:t>hindi</a:t>
            </a:r>
            <a:r>
              <a:rPr lang="en-PH" b="1" dirty="0">
                <a:latin typeface="+mj-lt"/>
              </a:rPr>
              <a:t> </a:t>
            </a:r>
            <a:r>
              <a:rPr lang="en-PH" b="1" dirty="0" err="1">
                <a:latin typeface="+mj-lt"/>
              </a:rPr>
              <a:t>ba</a:t>
            </a:r>
            <a:r>
              <a:rPr lang="en-PH" b="1" dirty="0">
                <a:latin typeface="+mj-lt"/>
              </a:rPr>
              <a:t> </a:t>
            </a:r>
            <a:r>
              <a:rPr lang="en-PH" b="1" dirty="0" err="1">
                <a:latin typeface="+mj-lt"/>
              </a:rPr>
              <a:t>naubos</a:t>
            </a:r>
            <a:r>
              <a:rPr lang="en-PH" b="1" dirty="0">
                <a:latin typeface="+mj-lt"/>
              </a:rPr>
              <a:t> ang benefit limit, </a:t>
            </a:r>
            <a:r>
              <a:rPr lang="en-PH" b="1" dirty="0" err="1">
                <a:latin typeface="+mj-lt"/>
              </a:rPr>
              <a:t>pwede</a:t>
            </a:r>
            <a:r>
              <a:rPr lang="en-PH" b="1" dirty="0">
                <a:latin typeface="+mj-lt"/>
              </a:rPr>
              <a:t> ko pa bang </a:t>
            </a:r>
            <a:r>
              <a:rPr lang="en-PH" b="1" dirty="0" err="1">
                <a:latin typeface="+mj-lt"/>
              </a:rPr>
              <a:t>gamitin</a:t>
            </a:r>
            <a:r>
              <a:rPr lang="en-PH" b="1" dirty="0">
                <a:latin typeface="+mj-lt"/>
              </a:rPr>
              <a:t> </a:t>
            </a:r>
            <a:r>
              <a:rPr lang="en-PH" b="1" dirty="0" err="1">
                <a:latin typeface="+mj-lt"/>
              </a:rPr>
              <a:t>ulit</a:t>
            </a:r>
            <a:r>
              <a:rPr lang="en-PH" b="1" dirty="0">
                <a:latin typeface="+mj-lt"/>
              </a:rPr>
              <a:t> ang health voucher </a:t>
            </a:r>
            <a:r>
              <a:rPr lang="en-PH" b="1" dirty="0" err="1">
                <a:latin typeface="+mj-lt"/>
              </a:rPr>
              <a:t>sa</a:t>
            </a:r>
            <a:r>
              <a:rPr lang="en-PH" b="1" dirty="0">
                <a:latin typeface="+mj-lt"/>
              </a:rPr>
              <a:t> </a:t>
            </a:r>
            <a:r>
              <a:rPr lang="en-PH" b="1" dirty="0" err="1">
                <a:latin typeface="+mj-lt"/>
              </a:rPr>
              <a:t>susunod</a:t>
            </a:r>
            <a:r>
              <a:rPr lang="en-PH" b="1" dirty="0">
                <a:latin typeface="+mj-lt"/>
              </a:rPr>
              <a:t>? </a:t>
            </a:r>
          </a:p>
          <a:p>
            <a:r>
              <a:rPr lang="en-PH" b="1" dirty="0">
                <a:latin typeface="+mj-lt"/>
              </a:rPr>
              <a:t>       </a:t>
            </a:r>
            <a:r>
              <a:rPr lang="en-PH" dirty="0">
                <a:latin typeface="+mj-lt"/>
              </a:rPr>
              <a:t>Hindi. Dahil ang prepaid health voucher </a:t>
            </a:r>
            <a:r>
              <a:rPr lang="en-PH" dirty="0" err="1">
                <a:latin typeface="+mj-lt"/>
              </a:rPr>
              <a:t>na</a:t>
            </a:r>
            <a:r>
              <a:rPr lang="en-PH" dirty="0">
                <a:latin typeface="+mj-lt"/>
              </a:rPr>
              <a:t> </a:t>
            </a:r>
            <a:r>
              <a:rPr lang="en-PH" dirty="0" err="1">
                <a:latin typeface="+mj-lt"/>
              </a:rPr>
              <a:t>ito</a:t>
            </a:r>
            <a:r>
              <a:rPr lang="en-PH" dirty="0">
                <a:latin typeface="+mj-lt"/>
              </a:rPr>
              <a:t> ay </a:t>
            </a:r>
            <a:r>
              <a:rPr lang="en-PH" b="1" dirty="0">
                <a:latin typeface="+mj-lt"/>
              </a:rPr>
              <a:t>one-time use</a:t>
            </a:r>
            <a:r>
              <a:rPr lang="en-PH" dirty="0">
                <a:latin typeface="+mj-lt"/>
              </a:rPr>
              <a:t> </a:t>
            </a:r>
            <a:r>
              <a:rPr lang="en-PH" dirty="0" err="1">
                <a:latin typeface="+mj-lt"/>
              </a:rPr>
              <a:t>lamang</a:t>
            </a:r>
            <a:r>
              <a:rPr lang="en-PH" dirty="0">
                <a:latin typeface="+mj-lt"/>
              </a:rPr>
              <a:t>. </a:t>
            </a:r>
            <a:r>
              <a:rPr lang="en-PH" dirty="0" err="1">
                <a:latin typeface="+mj-lt"/>
              </a:rPr>
              <a:t>Ibig</a:t>
            </a:r>
            <a:r>
              <a:rPr lang="en-PH" dirty="0">
                <a:latin typeface="+mj-lt"/>
              </a:rPr>
              <a:t> </a:t>
            </a:r>
            <a:r>
              <a:rPr lang="en-PH" dirty="0" err="1">
                <a:latin typeface="+mj-lt"/>
              </a:rPr>
              <a:t>sabihin</a:t>
            </a:r>
            <a:r>
              <a:rPr lang="en-PH" dirty="0">
                <a:latin typeface="+mj-lt"/>
              </a:rPr>
              <a:t>, </a:t>
            </a:r>
            <a:r>
              <a:rPr lang="en-PH" dirty="0" err="1">
                <a:latin typeface="+mj-lt"/>
              </a:rPr>
              <a:t>maubos</a:t>
            </a:r>
            <a:r>
              <a:rPr lang="en-PH" dirty="0">
                <a:latin typeface="+mj-lt"/>
              </a:rPr>
              <a:t> man ang limit o     </a:t>
            </a:r>
          </a:p>
          <a:p>
            <a:r>
              <a:rPr lang="en-PH" dirty="0">
                <a:latin typeface="+mj-lt"/>
              </a:rPr>
              <a:t>       </a:t>
            </a:r>
            <a:r>
              <a:rPr lang="en-PH" dirty="0" err="1">
                <a:latin typeface="+mj-lt"/>
              </a:rPr>
              <a:t>hindi</a:t>
            </a:r>
            <a:r>
              <a:rPr lang="en-PH" dirty="0">
                <a:latin typeface="+mj-lt"/>
              </a:rPr>
              <a:t>, </a:t>
            </a:r>
            <a:r>
              <a:rPr lang="en-PH" dirty="0" err="1">
                <a:latin typeface="+mj-lt"/>
              </a:rPr>
              <a:t>hindi</a:t>
            </a:r>
            <a:r>
              <a:rPr lang="en-PH" dirty="0">
                <a:latin typeface="+mj-lt"/>
              </a:rPr>
              <a:t> </a:t>
            </a:r>
            <a:r>
              <a:rPr lang="en-PH" dirty="0" err="1">
                <a:latin typeface="+mj-lt"/>
              </a:rPr>
              <a:t>na</a:t>
            </a:r>
            <a:r>
              <a:rPr lang="en-PH" dirty="0">
                <a:latin typeface="+mj-lt"/>
              </a:rPr>
              <a:t> </a:t>
            </a:r>
            <a:r>
              <a:rPr lang="en-PH" dirty="0" err="1">
                <a:latin typeface="+mj-lt"/>
              </a:rPr>
              <a:t>ito</a:t>
            </a:r>
            <a:r>
              <a:rPr lang="en-PH" dirty="0">
                <a:latin typeface="+mj-lt"/>
              </a:rPr>
              <a:t> </a:t>
            </a:r>
            <a:r>
              <a:rPr lang="en-PH" dirty="0" err="1">
                <a:latin typeface="+mj-lt"/>
              </a:rPr>
              <a:t>pwedeng</a:t>
            </a:r>
            <a:r>
              <a:rPr lang="en-PH" dirty="0">
                <a:latin typeface="+mj-lt"/>
              </a:rPr>
              <a:t> </a:t>
            </a:r>
            <a:r>
              <a:rPr lang="en-PH" dirty="0" err="1">
                <a:latin typeface="+mj-lt"/>
              </a:rPr>
              <a:t>gamitin</a:t>
            </a:r>
            <a:r>
              <a:rPr lang="en-PH" dirty="0">
                <a:latin typeface="+mj-lt"/>
              </a:rPr>
              <a:t> </a:t>
            </a:r>
            <a:r>
              <a:rPr lang="en-PH" dirty="0" err="1">
                <a:latin typeface="+mj-lt"/>
              </a:rPr>
              <a:t>muli</a:t>
            </a:r>
            <a:r>
              <a:rPr lang="en-PH" dirty="0">
                <a:latin typeface="+mj-lt"/>
              </a:rPr>
              <a:t>. Pero, </a:t>
            </a:r>
            <a:r>
              <a:rPr lang="en-PH" dirty="0" err="1">
                <a:latin typeface="+mj-lt"/>
              </a:rPr>
              <a:t>pwede</a:t>
            </a:r>
            <a:r>
              <a:rPr lang="en-PH" dirty="0">
                <a:latin typeface="+mj-lt"/>
              </a:rPr>
              <a:t> ka </a:t>
            </a:r>
            <a:r>
              <a:rPr lang="en-PH" dirty="0" err="1">
                <a:latin typeface="+mj-lt"/>
              </a:rPr>
              <a:t>namang</a:t>
            </a:r>
            <a:r>
              <a:rPr lang="en-PH" dirty="0">
                <a:latin typeface="+mj-lt"/>
              </a:rPr>
              <a:t> </a:t>
            </a:r>
            <a:r>
              <a:rPr lang="en-PH" dirty="0" err="1">
                <a:latin typeface="+mj-lt"/>
              </a:rPr>
              <a:t>bumili</a:t>
            </a:r>
            <a:r>
              <a:rPr lang="en-PH" dirty="0">
                <a:latin typeface="+mj-lt"/>
              </a:rPr>
              <a:t> at mag-register </a:t>
            </a:r>
            <a:r>
              <a:rPr lang="en-PH" dirty="0" err="1">
                <a:latin typeface="+mj-lt"/>
              </a:rPr>
              <a:t>ulit</a:t>
            </a:r>
            <a:r>
              <a:rPr lang="en-PH" dirty="0">
                <a:latin typeface="+mj-lt"/>
              </a:rPr>
              <a:t> ng </a:t>
            </a:r>
            <a:r>
              <a:rPr lang="en-PH" dirty="0" err="1">
                <a:latin typeface="+mj-lt"/>
              </a:rPr>
              <a:t>bagong</a:t>
            </a:r>
            <a:r>
              <a:rPr lang="en-PH" dirty="0">
                <a:latin typeface="+mj-lt"/>
              </a:rPr>
              <a:t> </a:t>
            </a:r>
          </a:p>
          <a:p>
            <a:r>
              <a:rPr lang="en-PH" dirty="0">
                <a:latin typeface="+mj-lt"/>
              </a:rPr>
              <a:t>       voucher.</a:t>
            </a:r>
          </a:p>
          <a:p>
            <a:pPr marL="342900" indent="-342900">
              <a:buFont typeface="+mj-lt"/>
              <a:buAutoNum type="arabicPeriod" startAt="16"/>
            </a:pPr>
            <a:r>
              <a:rPr lang="en-PH" b="1" dirty="0" err="1">
                <a:latin typeface="+mj-lt"/>
              </a:rPr>
              <a:t>Pwede</a:t>
            </a:r>
            <a:r>
              <a:rPr lang="en-PH" b="1" dirty="0">
                <a:latin typeface="+mj-lt"/>
              </a:rPr>
              <a:t> bang mag-avail ng </a:t>
            </a:r>
            <a:r>
              <a:rPr lang="en-PH" b="1" dirty="0" err="1">
                <a:latin typeface="+mj-lt"/>
              </a:rPr>
              <a:t>parehong</a:t>
            </a:r>
            <a:r>
              <a:rPr lang="en-PH" b="1" dirty="0">
                <a:latin typeface="+mj-lt"/>
              </a:rPr>
              <a:t> prepaid voucher para </a:t>
            </a:r>
            <a:r>
              <a:rPr lang="en-PH" b="1" dirty="0" err="1">
                <a:latin typeface="+mj-lt"/>
              </a:rPr>
              <a:t>sa</a:t>
            </a:r>
            <a:r>
              <a:rPr lang="en-PH" b="1" dirty="0">
                <a:latin typeface="+mj-lt"/>
              </a:rPr>
              <a:t> isang </a:t>
            </a:r>
            <a:r>
              <a:rPr lang="en-PH" b="1" dirty="0" err="1">
                <a:latin typeface="+mj-lt"/>
              </a:rPr>
              <a:t>tao</a:t>
            </a:r>
            <a:r>
              <a:rPr lang="en-PH" b="1" dirty="0">
                <a:latin typeface="+mj-lt"/>
              </a:rPr>
              <a:t>?</a:t>
            </a:r>
          </a:p>
          <a:p>
            <a:r>
              <a:rPr lang="en-PH" dirty="0">
                <a:latin typeface="+mj-lt"/>
              </a:rPr>
              <a:t>       Hindi, isang e-voucher lang ang </a:t>
            </a:r>
            <a:r>
              <a:rPr lang="en-PH" dirty="0" err="1">
                <a:latin typeface="+mj-lt"/>
              </a:rPr>
              <a:t>maaring</a:t>
            </a:r>
            <a:r>
              <a:rPr lang="en-PH" dirty="0">
                <a:latin typeface="+mj-lt"/>
              </a:rPr>
              <a:t> </a:t>
            </a:r>
            <a:r>
              <a:rPr lang="en-PH" dirty="0" err="1">
                <a:latin typeface="+mj-lt"/>
              </a:rPr>
              <a:t>iavail</a:t>
            </a:r>
            <a:r>
              <a:rPr lang="en-PH" dirty="0">
                <a:latin typeface="+mj-lt"/>
              </a:rPr>
              <a:t> at </a:t>
            </a:r>
            <a:r>
              <a:rPr lang="en-PH" dirty="0" err="1">
                <a:latin typeface="+mj-lt"/>
              </a:rPr>
              <a:t>iregister</a:t>
            </a:r>
            <a:r>
              <a:rPr lang="en-PH" dirty="0">
                <a:latin typeface="+mj-lt"/>
              </a:rPr>
              <a:t> ng isang individual. </a:t>
            </a:r>
            <a:r>
              <a:rPr lang="en-PH" dirty="0"/>
              <a:t>Pero, </a:t>
            </a:r>
            <a:r>
              <a:rPr lang="en-PH" dirty="0" err="1"/>
              <a:t>pwede</a:t>
            </a:r>
            <a:r>
              <a:rPr lang="en-PH" dirty="0"/>
              <a:t> ka </a:t>
            </a:r>
            <a:r>
              <a:rPr lang="en-PH" dirty="0" err="1"/>
              <a:t>namang</a:t>
            </a:r>
            <a:r>
              <a:rPr lang="en-PH" dirty="0"/>
              <a:t> </a:t>
            </a:r>
            <a:r>
              <a:rPr lang="en-PH" dirty="0" err="1"/>
              <a:t>bumili</a:t>
            </a:r>
            <a:r>
              <a:rPr lang="en-PH" dirty="0"/>
              <a:t>  </a:t>
            </a:r>
          </a:p>
          <a:p>
            <a:r>
              <a:rPr lang="en-PH" dirty="0"/>
              <a:t>       at mag-register </a:t>
            </a:r>
            <a:r>
              <a:rPr lang="en-PH" dirty="0" err="1"/>
              <a:t>ulit</a:t>
            </a:r>
            <a:r>
              <a:rPr lang="en-PH" dirty="0"/>
              <a:t> ng </a:t>
            </a:r>
            <a:r>
              <a:rPr lang="en-PH" dirty="0" err="1"/>
              <a:t>bagong</a:t>
            </a:r>
            <a:r>
              <a:rPr lang="en-PH" dirty="0"/>
              <a:t> voucher kung tpos </a:t>
            </a:r>
            <a:r>
              <a:rPr lang="en-PH" dirty="0" err="1"/>
              <a:t>na</a:t>
            </a:r>
            <a:r>
              <a:rPr lang="en-PH" dirty="0"/>
              <a:t> ang validity period o </a:t>
            </a:r>
            <a:r>
              <a:rPr lang="en-PH" dirty="0" err="1"/>
              <a:t>nagamit</a:t>
            </a:r>
            <a:r>
              <a:rPr lang="en-PH" dirty="0"/>
              <a:t> </a:t>
            </a:r>
            <a:r>
              <a:rPr lang="en-PH" dirty="0" err="1"/>
              <a:t>na</a:t>
            </a:r>
            <a:r>
              <a:rPr lang="en-PH" dirty="0"/>
              <a:t> ang voucher.</a:t>
            </a:r>
            <a:endParaRPr lang="en-PH" dirty="0">
              <a:latin typeface="+mj-lt"/>
            </a:endParaRPr>
          </a:p>
          <a:p>
            <a:pPr marL="342900" indent="-342900">
              <a:buFont typeface="+mj-lt"/>
              <a:buAutoNum type="arabicPeriod" startAt="17"/>
            </a:pPr>
            <a:r>
              <a:rPr lang="en-PH" b="1" dirty="0" err="1">
                <a:latin typeface="+mj-lt"/>
              </a:rPr>
              <a:t>Pwede</a:t>
            </a:r>
            <a:r>
              <a:rPr lang="en-PH" b="1" dirty="0">
                <a:latin typeface="+mj-lt"/>
              </a:rPr>
              <a:t> ko bang </a:t>
            </a:r>
            <a:r>
              <a:rPr lang="en-PH" b="1" dirty="0" err="1">
                <a:latin typeface="+mj-lt"/>
              </a:rPr>
              <a:t>gamitin</a:t>
            </a:r>
            <a:r>
              <a:rPr lang="en-PH" b="1" dirty="0">
                <a:latin typeface="+mj-lt"/>
              </a:rPr>
              <a:t> ang PhilHealth ko para </a:t>
            </a:r>
            <a:r>
              <a:rPr lang="en-PH" b="1" dirty="0" err="1">
                <a:latin typeface="+mj-lt"/>
              </a:rPr>
              <a:t>sa</a:t>
            </a:r>
            <a:r>
              <a:rPr lang="en-PH" b="1" dirty="0">
                <a:latin typeface="+mj-lt"/>
              </a:rPr>
              <a:t> </a:t>
            </a:r>
            <a:r>
              <a:rPr lang="en-PH" b="1" dirty="0" err="1">
                <a:latin typeface="+mj-lt"/>
              </a:rPr>
              <a:t>dagdag</a:t>
            </a:r>
            <a:r>
              <a:rPr lang="en-PH" b="1" dirty="0">
                <a:latin typeface="+mj-lt"/>
              </a:rPr>
              <a:t> </a:t>
            </a:r>
            <a:r>
              <a:rPr lang="en-PH" b="1" dirty="0" err="1">
                <a:latin typeface="+mj-lt"/>
              </a:rPr>
              <a:t>na</a:t>
            </a:r>
            <a:r>
              <a:rPr lang="en-PH" b="1" dirty="0">
                <a:latin typeface="+mj-lt"/>
              </a:rPr>
              <a:t> coverage?</a:t>
            </a:r>
            <a:r>
              <a:rPr lang="en-PH" dirty="0">
                <a:latin typeface="+mj-lt"/>
              </a:rPr>
              <a:t> </a:t>
            </a:r>
          </a:p>
          <a:p>
            <a:r>
              <a:rPr lang="en-PH" dirty="0">
                <a:latin typeface="+mj-lt"/>
              </a:rPr>
              <a:t>       Yes. </a:t>
            </a:r>
            <a:r>
              <a:rPr lang="en-PH" dirty="0" err="1">
                <a:latin typeface="+mj-lt"/>
              </a:rPr>
              <a:t>Kapag</a:t>
            </a:r>
            <a:r>
              <a:rPr lang="en-PH" dirty="0">
                <a:latin typeface="+mj-lt"/>
              </a:rPr>
              <a:t> </a:t>
            </a:r>
            <a:r>
              <a:rPr lang="en-PH" dirty="0" err="1">
                <a:latin typeface="+mj-lt"/>
              </a:rPr>
              <a:t>na</a:t>
            </a:r>
            <a:r>
              <a:rPr lang="en-PH" dirty="0">
                <a:latin typeface="+mj-lt"/>
              </a:rPr>
              <a:t>-admit </a:t>
            </a:r>
            <a:r>
              <a:rPr lang="en-PH" dirty="0" err="1">
                <a:latin typeface="+mj-lt"/>
              </a:rPr>
              <a:t>sa</a:t>
            </a:r>
            <a:r>
              <a:rPr lang="en-PH" dirty="0">
                <a:latin typeface="+mj-lt"/>
              </a:rPr>
              <a:t> </a:t>
            </a:r>
            <a:r>
              <a:rPr lang="en-PH" dirty="0" err="1">
                <a:latin typeface="+mj-lt"/>
              </a:rPr>
              <a:t>ospital</a:t>
            </a:r>
            <a:r>
              <a:rPr lang="en-PH" dirty="0">
                <a:latin typeface="+mj-lt"/>
              </a:rPr>
              <a:t>, </a:t>
            </a:r>
            <a:r>
              <a:rPr lang="en-PH" dirty="0" err="1">
                <a:latin typeface="+mj-lt"/>
              </a:rPr>
              <a:t>kailangan</a:t>
            </a:r>
            <a:r>
              <a:rPr lang="en-PH" dirty="0">
                <a:latin typeface="+mj-lt"/>
              </a:rPr>
              <a:t> ang PhilHealth </a:t>
            </a:r>
            <a:r>
              <a:rPr lang="en-PH" dirty="0" err="1">
                <a:latin typeface="+mj-lt"/>
              </a:rPr>
              <a:t>dahil</a:t>
            </a:r>
            <a:r>
              <a:rPr lang="en-PH" dirty="0">
                <a:latin typeface="+mj-lt"/>
              </a:rPr>
              <a:t> </a:t>
            </a:r>
            <a:r>
              <a:rPr lang="en-PH" dirty="0" err="1">
                <a:latin typeface="+mj-lt"/>
              </a:rPr>
              <a:t>sakop</a:t>
            </a:r>
            <a:r>
              <a:rPr lang="en-PH" dirty="0">
                <a:latin typeface="+mj-lt"/>
              </a:rPr>
              <a:t> din </a:t>
            </a:r>
            <a:r>
              <a:rPr lang="en-PH" dirty="0" err="1">
                <a:latin typeface="+mj-lt"/>
              </a:rPr>
              <a:t>nito</a:t>
            </a:r>
            <a:r>
              <a:rPr lang="en-PH" dirty="0">
                <a:latin typeface="+mj-lt"/>
              </a:rPr>
              <a:t> ang inpatient   </a:t>
            </a:r>
          </a:p>
          <a:p>
            <a:r>
              <a:rPr lang="en-PH" dirty="0">
                <a:latin typeface="+mj-lt"/>
              </a:rPr>
              <a:t>       care. Pero para </a:t>
            </a:r>
            <a:r>
              <a:rPr lang="en-PH" dirty="0" err="1">
                <a:latin typeface="+mj-lt"/>
              </a:rPr>
              <a:t>sa</a:t>
            </a:r>
            <a:r>
              <a:rPr lang="en-PH" dirty="0">
                <a:latin typeface="+mj-lt"/>
              </a:rPr>
              <a:t> </a:t>
            </a:r>
            <a:r>
              <a:rPr lang="en-PH" dirty="0" err="1">
                <a:latin typeface="+mj-lt"/>
              </a:rPr>
              <a:t>mga</a:t>
            </a:r>
            <a:r>
              <a:rPr lang="en-PH" dirty="0">
                <a:latin typeface="+mj-lt"/>
              </a:rPr>
              <a:t> </a:t>
            </a:r>
            <a:r>
              <a:rPr lang="en-PH" dirty="0" err="1">
                <a:latin typeface="+mj-lt"/>
              </a:rPr>
              <a:t>walang</a:t>
            </a:r>
            <a:r>
              <a:rPr lang="en-PH" dirty="0">
                <a:latin typeface="+mj-lt"/>
              </a:rPr>
              <a:t> PhilHealth, </a:t>
            </a:r>
            <a:r>
              <a:rPr lang="en-PH" dirty="0" err="1">
                <a:latin typeface="+mj-lt"/>
              </a:rPr>
              <a:t>kailangan</a:t>
            </a:r>
            <a:r>
              <a:rPr lang="en-PH" dirty="0">
                <a:latin typeface="+mj-lt"/>
              </a:rPr>
              <a:t> lang </a:t>
            </a:r>
            <a:r>
              <a:rPr lang="en-PH" dirty="0" err="1">
                <a:latin typeface="+mj-lt"/>
              </a:rPr>
              <a:t>bayaran</a:t>
            </a:r>
            <a:r>
              <a:rPr lang="en-PH" dirty="0">
                <a:latin typeface="+mj-lt"/>
              </a:rPr>
              <a:t> </a:t>
            </a:r>
            <a:r>
              <a:rPr lang="en-PH" dirty="0" err="1">
                <a:latin typeface="+mj-lt"/>
              </a:rPr>
              <a:t>nang</a:t>
            </a:r>
            <a:r>
              <a:rPr lang="en-PH" dirty="0">
                <a:latin typeface="+mj-lt"/>
              </a:rPr>
              <a:t> </a:t>
            </a:r>
            <a:r>
              <a:rPr lang="en-PH" dirty="0" err="1">
                <a:latin typeface="+mj-lt"/>
              </a:rPr>
              <a:t>hiwalay</a:t>
            </a:r>
            <a:r>
              <a:rPr lang="en-PH" dirty="0">
                <a:latin typeface="+mj-lt"/>
              </a:rPr>
              <a:t> ang PhilHealth </a:t>
            </a:r>
          </a:p>
          <a:p>
            <a:r>
              <a:rPr lang="en-PH" dirty="0">
                <a:latin typeface="+mj-lt"/>
              </a:rPr>
              <a:t>       portion ng bill </a:t>
            </a:r>
            <a:r>
              <a:rPr lang="en-PH" dirty="0" err="1">
                <a:latin typeface="+mj-lt"/>
              </a:rPr>
              <a:t>bago</a:t>
            </a:r>
            <a:r>
              <a:rPr lang="en-PH" dirty="0">
                <a:latin typeface="+mj-lt"/>
              </a:rPr>
              <a:t> </a:t>
            </a:r>
            <a:r>
              <a:rPr lang="en-PH" dirty="0" err="1">
                <a:latin typeface="+mj-lt"/>
              </a:rPr>
              <a:t>lumabas</a:t>
            </a:r>
            <a:r>
              <a:rPr lang="en-PH" dirty="0">
                <a:latin typeface="+mj-lt"/>
              </a:rPr>
              <a:t> ng </a:t>
            </a:r>
            <a:r>
              <a:rPr lang="en-PH" dirty="0" err="1">
                <a:latin typeface="+mj-lt"/>
              </a:rPr>
              <a:t>ospital</a:t>
            </a:r>
            <a:r>
              <a:rPr lang="en-PH" dirty="0">
                <a:latin typeface="+mj-lt"/>
              </a:rPr>
              <a:t> (discharge).</a:t>
            </a:r>
          </a:p>
          <a:p>
            <a:pPr marL="342900" indent="-342900">
              <a:buFont typeface="+mj-lt"/>
              <a:buAutoNum type="arabicPeriod" startAt="18"/>
            </a:pPr>
            <a:r>
              <a:rPr lang="en-PH" sz="1800" b="1" dirty="0">
                <a:latin typeface="+mj-lt"/>
              </a:rPr>
              <a:t>Saan ko </a:t>
            </a:r>
            <a:r>
              <a:rPr lang="en-PH" sz="1800" b="1" dirty="0" err="1">
                <a:latin typeface="+mj-lt"/>
              </a:rPr>
              <a:t>makikita</a:t>
            </a:r>
            <a:r>
              <a:rPr lang="en-PH" sz="1800" b="1" dirty="0">
                <a:latin typeface="+mj-lt"/>
              </a:rPr>
              <a:t> ang </a:t>
            </a:r>
            <a:r>
              <a:rPr lang="en-PH" sz="1800" b="1" dirty="0" err="1">
                <a:latin typeface="+mj-lt"/>
              </a:rPr>
              <a:t>listahan</a:t>
            </a:r>
            <a:r>
              <a:rPr lang="en-PH" sz="1800" b="1" dirty="0">
                <a:latin typeface="+mj-lt"/>
              </a:rPr>
              <a:t> ng accredited hospitals?</a:t>
            </a:r>
            <a:br>
              <a:rPr lang="en-PH" sz="1800" dirty="0">
                <a:latin typeface="+mj-lt"/>
              </a:rPr>
            </a:br>
            <a:r>
              <a:rPr lang="en-PH" sz="1800" dirty="0">
                <a:latin typeface="+mj-lt"/>
              </a:rPr>
              <a:t>	</a:t>
            </a:r>
            <a:r>
              <a:rPr lang="en-PH" sz="1800" dirty="0" err="1">
                <a:latin typeface="+mj-lt"/>
              </a:rPr>
              <a:t>Bisita</a:t>
            </a:r>
            <a:r>
              <a:rPr lang="en-PH" sz="1800" dirty="0">
                <a:latin typeface="+mj-lt"/>
              </a:rPr>
              <a:t> </a:t>
            </a:r>
            <a:r>
              <a:rPr lang="en-PH" sz="1800" dirty="0" err="1">
                <a:latin typeface="+mj-lt"/>
              </a:rPr>
              <a:t>sa</a:t>
            </a:r>
            <a:r>
              <a:rPr lang="en-PH" sz="1800" dirty="0">
                <a:latin typeface="+mj-lt"/>
              </a:rPr>
              <a:t>: </a:t>
            </a:r>
            <a:r>
              <a:rPr lang="en-PH" sz="1800" b="1" dirty="0">
                <a:latin typeface="+mj-lt"/>
                <a:hlinkClick r:id="rId3"/>
              </a:rPr>
              <a:t>https://icare.com.ph/icare-accredited-health-partners/</a:t>
            </a:r>
            <a:endParaRPr lang="en-PH" sz="1800" dirty="0">
              <a:latin typeface="+mj-lt"/>
            </a:endParaRPr>
          </a:p>
          <a:p>
            <a:pPr marL="342900" indent="-342900">
              <a:buFont typeface="+mj-lt"/>
              <a:buAutoNum type="arabicPeriod" startAt="18"/>
            </a:pPr>
            <a:r>
              <a:rPr lang="en-PH" sz="1800" b="1" dirty="0">
                <a:latin typeface="+mj-lt"/>
              </a:rPr>
              <a:t>May </a:t>
            </a:r>
            <a:r>
              <a:rPr lang="en-PH" sz="1800" b="1" dirty="0" err="1">
                <a:latin typeface="+mj-lt"/>
              </a:rPr>
              <a:t>mga</a:t>
            </a:r>
            <a:r>
              <a:rPr lang="en-PH" sz="1800" b="1" dirty="0">
                <a:latin typeface="+mj-lt"/>
              </a:rPr>
              <a:t> </a:t>
            </a:r>
            <a:r>
              <a:rPr lang="en-PH" sz="1800" b="1" dirty="0" err="1">
                <a:latin typeface="+mj-lt"/>
              </a:rPr>
              <a:t>tanong</a:t>
            </a:r>
            <a:r>
              <a:rPr lang="en-PH" sz="1800" b="1" dirty="0">
                <a:latin typeface="+mj-lt"/>
              </a:rPr>
              <a:t> ako para </a:t>
            </a:r>
            <a:r>
              <a:rPr lang="en-PH" sz="1800" b="1" dirty="0" err="1">
                <a:latin typeface="+mj-lt"/>
              </a:rPr>
              <a:t>sa</a:t>
            </a:r>
            <a:r>
              <a:rPr lang="en-PH" sz="1800" b="1" dirty="0">
                <a:latin typeface="+mj-lt"/>
              </a:rPr>
              <a:t> </a:t>
            </a:r>
            <a:r>
              <a:rPr lang="en-PH" sz="1800" b="1" dirty="0" err="1">
                <a:latin typeface="+mj-lt"/>
              </a:rPr>
              <a:t>mga</a:t>
            </a:r>
            <a:r>
              <a:rPr lang="en-PH" sz="1800" b="1" dirty="0">
                <a:latin typeface="+mj-lt"/>
              </a:rPr>
              <a:t> </a:t>
            </a:r>
            <a:r>
              <a:rPr lang="en-PH" sz="1800" b="1" dirty="0" err="1">
                <a:latin typeface="+mj-lt"/>
              </a:rPr>
              <a:t>benepisyo</a:t>
            </a:r>
            <a:r>
              <a:rPr lang="en-PH" sz="1800" b="1" dirty="0">
                <a:latin typeface="+mj-lt"/>
              </a:rPr>
              <a:t> </a:t>
            </a:r>
            <a:r>
              <a:rPr lang="en-PH" sz="1800" b="1" dirty="0" err="1">
                <a:latin typeface="+mj-lt"/>
              </a:rPr>
              <a:t>na</a:t>
            </a:r>
            <a:r>
              <a:rPr lang="en-PH" sz="1800" b="1" dirty="0">
                <a:latin typeface="+mj-lt"/>
              </a:rPr>
              <a:t> </a:t>
            </a:r>
            <a:r>
              <a:rPr lang="en-PH" sz="1800" b="1" dirty="0" err="1">
                <a:latin typeface="+mj-lt"/>
              </a:rPr>
              <a:t>wala</a:t>
            </a:r>
            <a:r>
              <a:rPr lang="en-PH" sz="1800" b="1" dirty="0">
                <a:latin typeface="+mj-lt"/>
              </a:rPr>
              <a:t> </a:t>
            </a:r>
            <a:r>
              <a:rPr lang="en-PH" sz="1800" b="1" dirty="0" err="1">
                <a:latin typeface="+mj-lt"/>
              </a:rPr>
              <a:t>sa</a:t>
            </a:r>
            <a:r>
              <a:rPr lang="en-PH" sz="1800" b="1" dirty="0">
                <a:latin typeface="+mj-lt"/>
              </a:rPr>
              <a:t> </a:t>
            </a:r>
            <a:r>
              <a:rPr lang="en-PH" sz="1800" b="1" dirty="0" err="1">
                <a:latin typeface="+mj-lt"/>
              </a:rPr>
              <a:t>nabanggit</a:t>
            </a:r>
            <a:r>
              <a:rPr lang="en-PH" sz="1800" b="1" dirty="0">
                <a:latin typeface="+mj-lt"/>
              </a:rPr>
              <a:t> </a:t>
            </a:r>
            <a:r>
              <a:rPr lang="en-PH" sz="1800" b="1" dirty="0" err="1">
                <a:latin typeface="+mj-lt"/>
              </a:rPr>
              <a:t>sa</a:t>
            </a:r>
            <a:r>
              <a:rPr lang="en-PH" sz="1800" b="1" dirty="0">
                <a:latin typeface="+mj-lt"/>
              </a:rPr>
              <a:t> </a:t>
            </a:r>
            <a:r>
              <a:rPr lang="en-PH" sz="1800" b="1" dirty="0" err="1">
                <a:latin typeface="+mj-lt"/>
              </a:rPr>
              <a:t>itaas</a:t>
            </a:r>
            <a:r>
              <a:rPr lang="en-PH" sz="1800" b="1" dirty="0">
                <a:latin typeface="+mj-lt"/>
              </a:rPr>
              <a:t>?</a:t>
            </a:r>
            <a:br>
              <a:rPr lang="en-PH" sz="1800" dirty="0">
                <a:latin typeface="+mj-lt"/>
              </a:rPr>
            </a:br>
            <a:r>
              <a:rPr lang="en-PH" sz="1800" dirty="0">
                <a:latin typeface="+mj-lt"/>
              </a:rPr>
              <a:t>	</a:t>
            </a:r>
            <a:r>
              <a:rPr lang="en-US" sz="1800" dirty="0">
                <a:latin typeface="+mj-lt"/>
              </a:rPr>
              <a:t>For ER Care: If the customer has questions or issues with registration: </a:t>
            </a:r>
          </a:p>
          <a:p>
            <a:pPr lvl="1"/>
            <a:r>
              <a:rPr lang="en-US" dirty="0">
                <a:latin typeface="+mj-lt"/>
              </a:rPr>
              <a:t>email: support@icare.com.ph 	</a:t>
            </a:r>
          </a:p>
          <a:p>
            <a:pPr lvl="1"/>
            <a:r>
              <a:rPr lang="en-US" dirty="0">
                <a:latin typeface="+mj-lt"/>
              </a:rPr>
              <a:t>Contact #s (632) 8813-0131 or 0917-8154737 / 0917-803 2582 / 0918-4157845 / 0917-5342534 </a:t>
            </a:r>
          </a:p>
          <a:p>
            <a:endParaRPr lang="en-US" sz="1800" dirty="0">
              <a:latin typeface="+mj-lt"/>
            </a:endParaRPr>
          </a:p>
          <a:p>
            <a:pPr lvl="2"/>
            <a:r>
              <a:rPr lang="en-US" sz="1800" dirty="0">
                <a:latin typeface="+mj-lt"/>
              </a:rPr>
              <a:t>	</a:t>
            </a:r>
            <a:endParaRPr lang="en-PH" sz="1800" dirty="0">
              <a:latin typeface="+mj-lt"/>
            </a:endParaRPr>
          </a:p>
        </p:txBody>
      </p:sp>
      <p:pic>
        <p:nvPicPr>
          <p:cNvPr id="2" name="Picture 1" descr="A purple circle on a purple background&#10;&#10;AI-generated content may be incorrect.">
            <a:extLst>
              <a:ext uri="{FF2B5EF4-FFF2-40B4-BE49-F238E27FC236}">
                <a16:creationId xmlns:a16="http://schemas.microsoft.com/office/drawing/2014/main" id="{C5BD17C2-AF1C-EE76-08B3-F3326A23223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83" t="22727" r="-289" b="69057"/>
          <a:stretch>
            <a:fillRect/>
          </a:stretch>
        </p:blipFill>
        <p:spPr>
          <a:xfrm>
            <a:off x="0" y="6294576"/>
            <a:ext cx="12276955" cy="563424"/>
          </a:xfrm>
          <a:prstGeom prst="rect">
            <a:avLst/>
          </a:prstGeom>
        </p:spPr>
      </p:pic>
      <p:pic>
        <p:nvPicPr>
          <p:cNvPr id="4" name="Picture 3" descr="A purple and silver logo&#10;&#10;AI-generated content may be incorrect.">
            <a:extLst>
              <a:ext uri="{FF2B5EF4-FFF2-40B4-BE49-F238E27FC236}">
                <a16:creationId xmlns:a16="http://schemas.microsoft.com/office/drawing/2014/main" id="{12EEF60F-A059-9664-1067-FB4A971DD58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8737" t="16747" r="24673" b="23454"/>
          <a:stretch>
            <a:fillRect/>
          </a:stretch>
        </p:blipFill>
        <p:spPr>
          <a:xfrm>
            <a:off x="10550962" y="5125541"/>
            <a:ext cx="1435180" cy="1037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876348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B08AE7B-DA3E-E9EF-63C8-799D3495B723}"/>
              </a:ext>
            </a:extLst>
          </p:cNvPr>
          <p:cNvSpPr txBox="1"/>
          <p:nvPr/>
        </p:nvSpPr>
        <p:spPr>
          <a:xfrm>
            <a:off x="3047114" y="3167390"/>
            <a:ext cx="60977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540C6F"/>
                </a:solidFill>
                <a:latin typeface="Aptos" panose="020B0004020202020204" pitchFamily="34" charset="0"/>
              </a:rPr>
              <a:t>Thank You.</a:t>
            </a:r>
            <a:endParaRPr lang="en-GB" sz="3600" b="1" dirty="0">
              <a:solidFill>
                <a:srgbClr val="540C6F"/>
              </a:solidFill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742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9BABA2-5E0B-70F2-323D-7A368DA99F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E405E3DF-325F-7985-C426-8F3F12583A4D}"/>
              </a:ext>
            </a:extLst>
          </p:cNvPr>
          <p:cNvSpPr txBox="1"/>
          <p:nvPr/>
        </p:nvSpPr>
        <p:spPr>
          <a:xfrm>
            <a:off x="1071230" y="1380874"/>
            <a:ext cx="9986630" cy="38336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PH" sz="2000" dirty="0">
                <a:solidFill>
                  <a:srgbClr val="000000"/>
                </a:solidFill>
              </a:rPr>
              <a:t>✔️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Prepaid Health Plan: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Abot-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kayang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medical coverage para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sa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mga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emergency, available exclusively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sa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lahat ng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Platapay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outlets nationwide. </a:t>
            </a:r>
          </a:p>
          <a:p>
            <a:pPr lvl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PH" sz="2000" dirty="0">
                <a:solidFill>
                  <a:srgbClr val="000000"/>
                </a:solidFill>
              </a:rPr>
              <a:t>✔️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No Medical Barriers: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Walang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kailangang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medical check-up o health requirements para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makakuha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. </a:t>
            </a:r>
          </a:p>
          <a:p>
            <a:pPr lvl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PH" sz="2000" dirty="0">
                <a:solidFill>
                  <a:srgbClr val="000000"/>
                </a:solidFill>
              </a:rPr>
              <a:t>✔️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Simple at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Mabilis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: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Isang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bayad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lang—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walang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monthly fees,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walang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hidden charges, at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hindi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kailangan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ng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mahabang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paperwork. </a:t>
            </a:r>
          </a:p>
          <a:p>
            <a:pPr lvl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PH" sz="2000" dirty="0">
                <a:solidFill>
                  <a:srgbClr val="000000"/>
                </a:solidFill>
              </a:rPr>
              <a:t>✔️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Malawak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na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Network: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Pwedeng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gamitin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sa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mahigit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500 accredited hospitals nationwide,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kabilang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ang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mga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top hospitals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sa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Metro Manila.</a:t>
            </a:r>
          </a:p>
        </p:txBody>
      </p:sp>
      <p:pic>
        <p:nvPicPr>
          <p:cNvPr id="16" name="Picture 15" descr="A purple circle on a purple background&#10;&#10;AI-generated content may be incorrect.">
            <a:extLst>
              <a:ext uri="{FF2B5EF4-FFF2-40B4-BE49-F238E27FC236}">
                <a16:creationId xmlns:a16="http://schemas.microsoft.com/office/drawing/2014/main" id="{61930392-9DFA-6A9A-A939-766C4A80526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3" t="22727" r="-289" b="69057"/>
          <a:stretch>
            <a:fillRect/>
          </a:stretch>
        </p:blipFill>
        <p:spPr>
          <a:xfrm>
            <a:off x="0" y="6294576"/>
            <a:ext cx="12276955" cy="563424"/>
          </a:xfrm>
          <a:prstGeom prst="rect">
            <a:avLst/>
          </a:prstGeom>
        </p:spPr>
      </p:pic>
      <p:pic>
        <p:nvPicPr>
          <p:cNvPr id="17" name="Picture 16" descr="A purple and silver logo&#10;&#10;AI-generated content may be incorrect.">
            <a:extLst>
              <a:ext uri="{FF2B5EF4-FFF2-40B4-BE49-F238E27FC236}">
                <a16:creationId xmlns:a16="http://schemas.microsoft.com/office/drawing/2014/main" id="{ED9A9163-C8ED-8B0D-E2CD-DB0793B40AC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8737" t="16747" r="24673" b="23454"/>
          <a:stretch>
            <a:fillRect/>
          </a:stretch>
        </p:blipFill>
        <p:spPr>
          <a:xfrm>
            <a:off x="10550962" y="5125541"/>
            <a:ext cx="1435180" cy="1037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862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BBA8D45-9FE5-4BCD-602A-6CF33C32E24B}"/>
              </a:ext>
            </a:extLst>
          </p:cNvPr>
          <p:cNvSpPr txBox="1"/>
          <p:nvPr/>
        </p:nvSpPr>
        <p:spPr>
          <a:xfrm>
            <a:off x="534000" y="468043"/>
            <a:ext cx="6097772" cy="5634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540C6F"/>
                </a:solidFill>
                <a:effectLst/>
                <a:latin typeface="Aptos Black" panose="020B0004020202020204" pitchFamily="34" charset="0"/>
                <a:ea typeface="Arial" panose="020B0604020202020204" pitchFamily="34" charset="0"/>
              </a:rPr>
              <a:t>PARA KANINO ITO?</a:t>
            </a: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0EAE40F6-E8C8-936B-C3DA-838553B7EE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1732" y="1379648"/>
            <a:ext cx="10491086" cy="330712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15000"/>
              </a:lnSpc>
            </a:pPr>
            <a:r>
              <a:rPr lang="en-US" altLang="en-US" dirty="0">
                <a:latin typeface="+mj-lt"/>
                <a:ea typeface="Arial Unicode MS"/>
                <a:cs typeface="Arial Unicode MS"/>
              </a:rPr>
              <a:t>Para </a:t>
            </a:r>
            <a:r>
              <a:rPr lang="en-US" altLang="en-US" dirty="0" err="1">
                <a:latin typeface="+mj-lt"/>
                <a:ea typeface="Arial Unicode MS"/>
                <a:cs typeface="Arial Unicode MS"/>
              </a:rPr>
              <a:t>kanino</a:t>
            </a:r>
            <a:r>
              <a:rPr lang="en-US" altLang="en-US" dirty="0">
                <a:latin typeface="+mj-lt"/>
                <a:ea typeface="Arial Unicode MS"/>
                <a:cs typeface="Arial Unicode MS"/>
              </a:rPr>
              <a:t> </a:t>
            </a:r>
            <a:r>
              <a:rPr lang="en-US" altLang="en-US" dirty="0" err="1">
                <a:latin typeface="+mj-lt"/>
                <a:ea typeface="Arial Unicode MS"/>
                <a:cs typeface="Arial Unicode MS"/>
              </a:rPr>
              <a:t>ito</a:t>
            </a:r>
            <a:r>
              <a:rPr lang="en-US" altLang="en-US" dirty="0">
                <a:latin typeface="+mj-lt"/>
                <a:ea typeface="Arial Unicode MS"/>
                <a:cs typeface="Arial Unicode MS"/>
              </a:rPr>
              <a:t>? </a:t>
            </a:r>
          </a:p>
          <a:p>
            <a:pPr>
              <a:lnSpc>
                <a:spcPct val="115000"/>
              </a:lnSpc>
            </a:pPr>
            <a:r>
              <a:rPr lang="en-US" altLang="en-US" dirty="0">
                <a:latin typeface="+mj-lt"/>
                <a:ea typeface="Arial Unicode MS"/>
                <a:cs typeface="Arial Unicode MS"/>
              </a:rPr>
              <a:t>​​</a:t>
            </a:r>
            <a:r>
              <a:rPr lang="en-PH" b="0" i="0" dirty="0">
                <a:solidFill>
                  <a:srgbClr val="000000"/>
                </a:solidFill>
                <a:effectLst/>
                <a:latin typeface="+mj-lt"/>
              </a:rPr>
              <a:t>✔️ </a:t>
            </a:r>
            <a:r>
              <a:rPr lang="en-US" altLang="en-US" dirty="0">
                <a:latin typeface="+mj-lt"/>
                <a:ea typeface="Arial Unicode MS"/>
                <a:cs typeface="Arial Unicode MS"/>
              </a:rPr>
              <a:t>Sa </a:t>
            </a:r>
            <a:r>
              <a:rPr lang="en-US" altLang="en-US" dirty="0" err="1">
                <a:latin typeface="+mj-lt"/>
                <a:ea typeface="Arial Unicode MS"/>
                <a:cs typeface="Arial Unicode MS"/>
              </a:rPr>
              <a:t>gustong</a:t>
            </a:r>
            <a:r>
              <a:rPr lang="en-US" altLang="en-US" dirty="0">
                <a:latin typeface="+mj-lt"/>
                <a:ea typeface="Arial Unicode MS"/>
                <a:cs typeface="Arial Unicode MS"/>
              </a:rPr>
              <a:t> may </a:t>
            </a:r>
            <a:r>
              <a:rPr lang="en-US" altLang="en-US" dirty="0" err="1">
                <a:latin typeface="+mj-lt"/>
                <a:ea typeface="Arial Unicode MS"/>
                <a:cs typeface="Arial Unicode MS"/>
              </a:rPr>
              <a:t>nakahandang</a:t>
            </a:r>
            <a:r>
              <a:rPr lang="en-US" altLang="en-US" dirty="0">
                <a:latin typeface="+mj-lt"/>
                <a:ea typeface="Arial Unicode MS"/>
                <a:cs typeface="Arial Unicode MS"/>
              </a:rPr>
              <a:t> </a:t>
            </a:r>
            <a:r>
              <a:rPr lang="en-US" altLang="en-US" dirty="0" err="1">
                <a:latin typeface="+mj-lt"/>
                <a:ea typeface="Arial Unicode MS"/>
                <a:cs typeface="Arial Unicode MS"/>
              </a:rPr>
              <a:t>pampagamot</a:t>
            </a:r>
            <a:r>
              <a:rPr lang="en-US" altLang="en-US" dirty="0">
                <a:latin typeface="+mj-lt"/>
                <a:ea typeface="Arial Unicode MS"/>
                <a:cs typeface="Arial Unicode MS"/>
              </a:rPr>
              <a:t>​ - Alaga </a:t>
            </a:r>
            <a:r>
              <a:rPr lang="en-US" altLang="en-US" dirty="0" err="1">
                <a:latin typeface="+mj-lt"/>
                <a:ea typeface="Arial Unicode MS"/>
                <a:cs typeface="Arial Unicode MS"/>
              </a:rPr>
              <a:t>sa</a:t>
            </a:r>
            <a:r>
              <a:rPr lang="en-US" altLang="en-US" dirty="0">
                <a:latin typeface="+mj-lt"/>
                <a:ea typeface="Arial Unicode MS"/>
                <a:cs typeface="Arial Unicode MS"/>
              </a:rPr>
              <a:t> </a:t>
            </a:r>
            <a:r>
              <a:rPr lang="en-US" altLang="en-US" dirty="0" err="1">
                <a:latin typeface="+mj-lt"/>
                <a:ea typeface="Arial Unicode MS"/>
                <a:cs typeface="Arial Unicode MS"/>
              </a:rPr>
              <a:t>Sarili</a:t>
            </a:r>
            <a:r>
              <a:rPr lang="en-US" altLang="en-US" dirty="0">
                <a:latin typeface="+mj-lt"/>
                <a:ea typeface="Arial Unicode MS"/>
                <a:cs typeface="Arial Unicode MS"/>
              </a:rPr>
              <a:t> at </a:t>
            </a:r>
            <a:r>
              <a:rPr lang="en-US" altLang="en-US" dirty="0" err="1">
                <a:latin typeface="+mj-lt"/>
                <a:ea typeface="Arial Unicode MS"/>
                <a:cs typeface="Arial Unicode MS"/>
              </a:rPr>
              <a:t>sa</a:t>
            </a:r>
            <a:r>
              <a:rPr lang="en-US" altLang="en-US" dirty="0">
                <a:latin typeface="+mj-lt"/>
                <a:ea typeface="Arial Unicode MS"/>
                <a:cs typeface="Arial Unicode MS"/>
              </a:rPr>
              <a:t> </a:t>
            </a:r>
            <a:r>
              <a:rPr lang="en-US" altLang="en-US" dirty="0" err="1">
                <a:latin typeface="+mj-lt"/>
                <a:ea typeface="Arial Unicode MS"/>
                <a:cs typeface="Arial Unicode MS"/>
              </a:rPr>
              <a:t>Pamilya</a:t>
            </a:r>
            <a:endParaRPr lang="en-US" altLang="en-US" dirty="0">
              <a:latin typeface="+mj-lt"/>
              <a:ea typeface="Arial Unicode MS"/>
              <a:cs typeface="Arial Unicode MS"/>
            </a:endParaRPr>
          </a:p>
          <a:p>
            <a:pPr>
              <a:lnSpc>
                <a:spcPct val="115000"/>
              </a:lnSpc>
            </a:pPr>
            <a:r>
              <a:rPr lang="en-US" altLang="en-US" dirty="0">
                <a:latin typeface="+mj-lt"/>
                <a:ea typeface="Arial Unicode MS"/>
                <a:cs typeface="Arial Unicode MS"/>
              </a:rPr>
              <a:t>​​</a:t>
            </a:r>
            <a:r>
              <a:rPr lang="en-PH" b="0" i="0" dirty="0">
                <a:effectLst/>
                <a:latin typeface="+mj-lt"/>
              </a:rPr>
              <a:t>✔️ </a:t>
            </a:r>
            <a:r>
              <a:rPr lang="en-US" altLang="en-US" dirty="0">
                <a:latin typeface="+mj-lt"/>
                <a:ea typeface="Arial Unicode MS"/>
                <a:cs typeface="Arial Unicode MS"/>
              </a:rPr>
              <a:t>Sa 'di </a:t>
            </a:r>
            <a:r>
              <a:rPr lang="en-US" altLang="en-US" dirty="0" err="1">
                <a:latin typeface="+mj-lt"/>
                <a:ea typeface="Arial Unicode MS"/>
                <a:cs typeface="Arial Unicode MS"/>
              </a:rPr>
              <a:t>inaasahang</a:t>
            </a:r>
            <a:r>
              <a:rPr lang="en-US" altLang="en-US" dirty="0">
                <a:latin typeface="+mj-lt"/>
                <a:ea typeface="Arial Unicode MS"/>
                <a:cs typeface="Arial Unicode MS"/>
              </a:rPr>
              <a:t> </a:t>
            </a:r>
            <a:r>
              <a:rPr lang="en-US" altLang="en-US" dirty="0" err="1">
                <a:latin typeface="+mj-lt"/>
                <a:ea typeface="Arial Unicode MS"/>
                <a:cs typeface="Arial Unicode MS"/>
              </a:rPr>
              <a:t>aksidente</a:t>
            </a:r>
            <a:r>
              <a:rPr lang="en-US" altLang="en-US" dirty="0">
                <a:latin typeface="+mj-lt"/>
                <a:ea typeface="Arial Unicode MS"/>
                <a:cs typeface="Arial Unicode MS"/>
              </a:rPr>
              <a:t> o </a:t>
            </a:r>
            <a:r>
              <a:rPr lang="en-US" altLang="en-US" dirty="0" err="1">
                <a:latin typeface="+mj-lt"/>
                <a:ea typeface="Arial Unicode MS"/>
                <a:cs typeface="Arial Unicode MS"/>
              </a:rPr>
              <a:t>sakit</a:t>
            </a:r>
            <a:r>
              <a:rPr lang="en-US" altLang="en-US" dirty="0">
                <a:latin typeface="+mj-lt"/>
                <a:ea typeface="Arial Unicode MS"/>
                <a:cs typeface="Arial Unicode MS"/>
              </a:rPr>
              <a:t>​ - </a:t>
            </a:r>
            <a:r>
              <a:rPr lang="en-US" altLang="en-US" dirty="0" err="1">
                <a:latin typeface="+mj-lt"/>
                <a:ea typeface="Arial Unicode MS"/>
                <a:cs typeface="Arial Unicode MS"/>
              </a:rPr>
              <a:t>Kailangan</a:t>
            </a:r>
            <a:r>
              <a:rPr lang="en-US" altLang="en-US" dirty="0">
                <a:latin typeface="+mj-lt"/>
                <a:ea typeface="Arial Unicode MS"/>
                <a:cs typeface="Arial Unicode MS"/>
              </a:rPr>
              <a:t> Laging Handa </a:t>
            </a:r>
          </a:p>
          <a:p>
            <a:pPr>
              <a:lnSpc>
                <a:spcPct val="115000"/>
              </a:lnSpc>
            </a:pPr>
            <a:r>
              <a:rPr lang="en-US" altLang="en-US" dirty="0">
                <a:latin typeface="+mj-lt"/>
                <a:ea typeface="Arial Unicode MS"/>
                <a:cs typeface="Arial Unicode MS"/>
              </a:rPr>
              <a:t>​​</a:t>
            </a:r>
            <a:r>
              <a:rPr lang="en-PH" b="0" i="0" dirty="0">
                <a:effectLst/>
                <a:latin typeface="+mj-lt"/>
              </a:rPr>
              <a:t>✔️ </a:t>
            </a:r>
            <a:r>
              <a:rPr lang="en-US" altLang="en-US" dirty="0">
                <a:latin typeface="+mj-lt"/>
                <a:ea typeface="Arial Unicode MS"/>
                <a:cs typeface="Arial Unicode MS"/>
              </a:rPr>
              <a:t>Sa </a:t>
            </a:r>
            <a:r>
              <a:rPr lang="en-US" altLang="en-US" dirty="0" err="1">
                <a:latin typeface="+mj-lt"/>
                <a:ea typeface="Arial Unicode MS"/>
                <a:cs typeface="Arial Unicode MS"/>
              </a:rPr>
              <a:t>gustong</a:t>
            </a:r>
            <a:r>
              <a:rPr lang="en-US" altLang="en-US" dirty="0">
                <a:latin typeface="+mj-lt"/>
                <a:ea typeface="Arial Unicode MS"/>
                <a:cs typeface="Arial Unicode MS"/>
              </a:rPr>
              <a:t> simple, </a:t>
            </a:r>
            <a:r>
              <a:rPr lang="en-US" altLang="en-US" dirty="0" err="1">
                <a:latin typeface="+mj-lt"/>
                <a:ea typeface="Arial Unicode MS"/>
                <a:cs typeface="Arial Unicode MS"/>
              </a:rPr>
              <a:t>mabilis</a:t>
            </a:r>
            <a:r>
              <a:rPr lang="en-US" altLang="en-US" dirty="0">
                <a:latin typeface="+mj-lt"/>
                <a:ea typeface="Arial Unicode MS"/>
                <a:cs typeface="Arial Unicode MS"/>
              </a:rPr>
              <a:t>, at </a:t>
            </a:r>
            <a:r>
              <a:rPr lang="en-US" altLang="en-US" dirty="0" err="1">
                <a:latin typeface="+mj-lt"/>
                <a:ea typeface="Arial Unicode MS"/>
                <a:cs typeface="Arial Unicode MS"/>
              </a:rPr>
              <a:t>abot-kayang</a:t>
            </a:r>
            <a:r>
              <a:rPr lang="en-US" altLang="en-US" dirty="0">
                <a:latin typeface="+mj-lt"/>
                <a:ea typeface="Arial Unicode MS"/>
                <a:cs typeface="Arial Unicode MS"/>
              </a:rPr>
              <a:t> </a:t>
            </a:r>
            <a:r>
              <a:rPr lang="en-US" altLang="en-US" dirty="0" err="1">
                <a:latin typeface="+mj-lt"/>
                <a:ea typeface="Arial Unicode MS"/>
                <a:cs typeface="Arial Unicode MS"/>
              </a:rPr>
              <a:t>proteksyon</a:t>
            </a:r>
            <a:r>
              <a:rPr lang="en-US" altLang="en-US" dirty="0">
                <a:latin typeface="+mj-lt"/>
                <a:ea typeface="Arial Unicode MS"/>
                <a:cs typeface="Arial Unicode MS"/>
              </a:rPr>
              <a:t>​ - HINDI ITO LUHO, KUNDI PROTEKSYON!</a:t>
            </a:r>
          </a:p>
          <a:p>
            <a:pPr>
              <a:lnSpc>
                <a:spcPct val="115000"/>
              </a:lnSpc>
            </a:pPr>
            <a:endParaRPr lang="en-US" altLang="en-US" dirty="0">
              <a:latin typeface="+mj-lt"/>
              <a:ea typeface="Arial Unicode MS"/>
              <a:cs typeface="Arial Unicode MS"/>
            </a:endParaRPr>
          </a:p>
          <a:p>
            <a:pPr>
              <a:lnSpc>
                <a:spcPct val="150000"/>
              </a:lnSpc>
            </a:pPr>
            <a:r>
              <a:rPr lang="en-US" altLang="en-US" dirty="0">
                <a:latin typeface="+mj-lt"/>
                <a:ea typeface="Arial Unicode MS"/>
                <a:cs typeface="Arial Unicode MS"/>
              </a:rPr>
              <a:t>Be responsible, it is your right to be prepared! </a:t>
            </a:r>
          </a:p>
          <a:p>
            <a:pPr>
              <a:lnSpc>
                <a:spcPct val="150000"/>
              </a:lnSpc>
            </a:pPr>
            <a:r>
              <a:rPr lang="en-US" altLang="en-US" dirty="0">
                <a:latin typeface="+mj-lt"/>
                <a:ea typeface="Arial Unicode MS"/>
                <a:cs typeface="Arial Unicode MS"/>
              </a:rPr>
              <a:t>Sure </a:t>
            </a:r>
            <a:r>
              <a:rPr lang="en-US" altLang="en-US" dirty="0" err="1">
                <a:latin typeface="+mj-lt"/>
                <a:ea typeface="Arial Unicode MS"/>
                <a:cs typeface="Arial Unicode MS"/>
              </a:rPr>
              <a:t>na</a:t>
            </a:r>
            <a:r>
              <a:rPr lang="en-US" altLang="en-US" dirty="0">
                <a:latin typeface="+mj-lt"/>
                <a:ea typeface="Arial Unicode MS"/>
                <a:cs typeface="Arial Unicode MS"/>
              </a:rPr>
              <a:t> </a:t>
            </a:r>
            <a:r>
              <a:rPr lang="en-US" altLang="en-US" dirty="0" err="1">
                <a:latin typeface="+mj-lt"/>
                <a:ea typeface="Arial Unicode MS"/>
                <a:cs typeface="Arial Unicode MS"/>
              </a:rPr>
              <a:t>protektado</a:t>
            </a:r>
            <a:r>
              <a:rPr lang="en-US" altLang="en-US" dirty="0">
                <a:latin typeface="+mj-lt"/>
                <a:ea typeface="Arial Unicode MS"/>
                <a:cs typeface="Arial Unicode MS"/>
              </a:rPr>
              <a:t> ka </a:t>
            </a:r>
            <a:r>
              <a:rPr lang="en-US" altLang="en-US" dirty="0" err="1">
                <a:latin typeface="+mj-lt"/>
                <a:ea typeface="Arial Unicode MS"/>
                <a:cs typeface="Arial Unicode MS"/>
              </a:rPr>
              <a:t>sa</a:t>
            </a:r>
            <a:r>
              <a:rPr lang="en-US" altLang="en-US" dirty="0">
                <a:latin typeface="+mj-lt"/>
                <a:ea typeface="Arial Unicode MS"/>
                <a:cs typeface="Arial Unicode MS"/>
              </a:rPr>
              <a:t> emergency at </a:t>
            </a:r>
            <a:r>
              <a:rPr lang="en-US" altLang="en-US" dirty="0" err="1">
                <a:latin typeface="+mj-lt"/>
                <a:ea typeface="Arial Unicode MS"/>
                <a:cs typeface="Arial Unicode MS"/>
              </a:rPr>
              <a:t>gastusin</a:t>
            </a:r>
            <a:r>
              <a:rPr lang="en-US" altLang="en-US" dirty="0">
                <a:latin typeface="+mj-lt"/>
                <a:ea typeface="Arial Unicode MS"/>
                <a:cs typeface="Arial Unicode MS"/>
              </a:rPr>
              <a:t>. </a:t>
            </a:r>
            <a:endParaRPr lang="en-US" dirty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altLang="en-US" dirty="0">
                <a:latin typeface="+mj-lt"/>
                <a:ea typeface="Arial Unicode MS"/>
                <a:cs typeface="Arial Unicode MS"/>
              </a:rPr>
              <a:t>Your well-being is covered, with </a:t>
            </a:r>
            <a:r>
              <a:rPr lang="en-US" altLang="en-US" dirty="0" err="1">
                <a:latin typeface="+mj-lt"/>
                <a:ea typeface="Arial Unicode MS"/>
                <a:cs typeface="Arial Unicode MS"/>
              </a:rPr>
              <a:t>PlataReady</a:t>
            </a:r>
            <a:r>
              <a:rPr lang="en-US" altLang="en-US" dirty="0">
                <a:latin typeface="+mj-lt"/>
                <a:ea typeface="Arial Unicode MS"/>
                <a:cs typeface="Arial Unicode MS"/>
              </a:rPr>
              <a:t>: </a:t>
            </a:r>
            <a:r>
              <a:rPr lang="en-US" altLang="en-US" dirty="0" err="1">
                <a:latin typeface="+mj-lt"/>
                <a:ea typeface="Arial Unicode MS"/>
                <a:cs typeface="Arial Unicode MS"/>
              </a:rPr>
              <a:t>HealthAlaga</a:t>
            </a:r>
            <a:r>
              <a:rPr lang="en-US" altLang="en-US" dirty="0">
                <a:latin typeface="+mj-lt"/>
                <a:ea typeface="Arial Unicode MS"/>
                <a:cs typeface="Arial Unicode MS"/>
              </a:rPr>
              <a:t>. </a:t>
            </a:r>
          </a:p>
          <a:p>
            <a:pPr>
              <a:lnSpc>
                <a:spcPct val="150000"/>
              </a:lnSpc>
            </a:pPr>
            <a:r>
              <a:rPr lang="en-US" altLang="en-US" dirty="0">
                <a:latin typeface="+mj-lt"/>
                <a:ea typeface="Arial Unicode MS"/>
                <a:cs typeface="Arial Unicode MS"/>
              </a:rPr>
              <a:t>    </a:t>
            </a:r>
          </a:p>
        </p:txBody>
      </p:sp>
      <p:pic>
        <p:nvPicPr>
          <p:cNvPr id="4100" name="Picture 4" descr="Shape">
            <a:extLst>
              <a:ext uri="{FF2B5EF4-FFF2-40B4-BE49-F238E27FC236}">
                <a16:creationId xmlns:a16="http://schemas.microsoft.com/office/drawing/2014/main" id="{52316A66-6C46-0CE2-FB04-A1EFEBF82B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207" y="3097134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A purple circle on a purple background&#10;&#10;AI-generated content may be incorrect.">
            <a:extLst>
              <a:ext uri="{FF2B5EF4-FFF2-40B4-BE49-F238E27FC236}">
                <a16:creationId xmlns:a16="http://schemas.microsoft.com/office/drawing/2014/main" id="{904506B3-48A3-463C-B990-EF4050CD03C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83" t="22727" r="-289" b="69057"/>
          <a:stretch>
            <a:fillRect/>
          </a:stretch>
        </p:blipFill>
        <p:spPr>
          <a:xfrm>
            <a:off x="0" y="6305209"/>
            <a:ext cx="12276955" cy="563424"/>
          </a:xfrm>
          <a:prstGeom prst="rect">
            <a:avLst/>
          </a:prstGeom>
        </p:spPr>
      </p:pic>
      <p:pic>
        <p:nvPicPr>
          <p:cNvPr id="20" name="Picture 19" descr="A purple and silver logo&#10;&#10;AI-generated content may be incorrect.">
            <a:extLst>
              <a:ext uri="{FF2B5EF4-FFF2-40B4-BE49-F238E27FC236}">
                <a16:creationId xmlns:a16="http://schemas.microsoft.com/office/drawing/2014/main" id="{0CCCDB5D-7A90-725F-411C-D4DFBF567D2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8737" t="16747" r="24673" b="23454"/>
          <a:stretch>
            <a:fillRect/>
          </a:stretch>
        </p:blipFill>
        <p:spPr>
          <a:xfrm>
            <a:off x="10550962" y="5125541"/>
            <a:ext cx="1435180" cy="1037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8297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7BDE7CD-C317-0574-FC74-1C4BD2729F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F222EB6-477A-8B73-EAA0-5A1DB368B8D6}"/>
              </a:ext>
            </a:extLst>
          </p:cNvPr>
          <p:cNvSpPr txBox="1"/>
          <p:nvPr/>
        </p:nvSpPr>
        <p:spPr>
          <a:xfrm>
            <a:off x="752252" y="255686"/>
            <a:ext cx="10592688" cy="59702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14999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3000" dirty="0">
                <a:solidFill>
                  <a:srgbClr val="540C6F"/>
                </a:solidFill>
                <a:latin typeface="Aptos Black" panose="020B0004020202020204" pitchFamily="34" charset="0"/>
              </a:rPr>
              <a:t>IMPORTANCE AND VALUE OF PLATAREADY: HEALTHALAGA</a:t>
            </a:r>
            <a:endParaRPr lang="en-US" sz="3000" b="1" dirty="0">
              <a:solidFill>
                <a:srgbClr val="540C6F"/>
              </a:solidFill>
              <a:latin typeface="Aptos Black" panose="020B0004020202020204" pitchFamily="34" charset="0"/>
              <a:cs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A13953-CD2D-9235-DC0C-9F4748AE9CE9}"/>
              </a:ext>
            </a:extLst>
          </p:cNvPr>
          <p:cNvSpPr txBox="1"/>
          <p:nvPr/>
        </p:nvSpPr>
        <p:spPr>
          <a:xfrm>
            <a:off x="752253" y="1124987"/>
            <a:ext cx="10762807" cy="424731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defTabSz="914400"/>
            <a:r>
              <a:rPr lang="en-US" dirty="0"/>
              <a:t>Pag may </a:t>
            </a:r>
            <a:r>
              <a:rPr lang="en-US" dirty="0" err="1"/>
              <a:t>krisis</a:t>
            </a:r>
            <a:r>
              <a:rPr lang="en-US" dirty="0"/>
              <a:t>, the vulnerable segment of Filipinos are: </a:t>
            </a:r>
            <a:endParaRPr lang="en-PH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PH" b="1" dirty="0"/>
              <a:t>Breadwinners:</a:t>
            </a:r>
            <a:r>
              <a:rPr lang="en-PH" dirty="0"/>
              <a:t> 'Yung </a:t>
            </a:r>
            <a:r>
              <a:rPr lang="en-PH" dirty="0" err="1"/>
              <a:t>mga</a:t>
            </a:r>
            <a:r>
              <a:rPr lang="en-PH" dirty="0"/>
              <a:t> solo parents o tanging </a:t>
            </a:r>
            <a:r>
              <a:rPr lang="en-PH" dirty="0" err="1"/>
              <a:t>inaasahan</a:t>
            </a:r>
            <a:r>
              <a:rPr lang="en-PH" dirty="0"/>
              <a:t> ng </a:t>
            </a:r>
            <a:r>
              <a:rPr lang="en-PH" dirty="0" err="1"/>
              <a:t>pamilya</a:t>
            </a:r>
            <a:r>
              <a:rPr lang="en-PH" dirty="0"/>
              <a:t> </a:t>
            </a:r>
            <a:r>
              <a:rPr lang="en-PH" dirty="0" err="1"/>
              <a:t>na</a:t>
            </a:r>
            <a:r>
              <a:rPr lang="en-PH" dirty="0"/>
              <a:t> </a:t>
            </a:r>
            <a:r>
              <a:rPr lang="en-PH" dirty="0" err="1"/>
              <a:t>hindi</a:t>
            </a:r>
            <a:r>
              <a:rPr lang="en-PH" dirty="0"/>
              <a:t> </a:t>
            </a:r>
            <a:r>
              <a:rPr lang="en-PH" dirty="0" err="1"/>
              <a:t>pwedeng</a:t>
            </a:r>
            <a:r>
              <a:rPr lang="en-PH" dirty="0"/>
              <a:t> </a:t>
            </a:r>
            <a:r>
              <a:rPr lang="en-PH" dirty="0" err="1"/>
              <a:t>mabakante</a:t>
            </a:r>
            <a:r>
              <a:rPr lang="en-PH" dirty="0"/>
              <a:t> </a:t>
            </a:r>
            <a:r>
              <a:rPr lang="en-PH" dirty="0" err="1"/>
              <a:t>sa</a:t>
            </a:r>
            <a:r>
              <a:rPr lang="en-PH" dirty="0"/>
              <a:t> </a:t>
            </a:r>
            <a:r>
              <a:rPr lang="en-PH" dirty="0" err="1"/>
              <a:t>trabaho</a:t>
            </a:r>
            <a:r>
              <a:rPr lang="en-PH" dirty="0"/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PH" b="1" dirty="0"/>
              <a:t>Collective Families:</a:t>
            </a:r>
            <a:r>
              <a:rPr lang="en-PH" dirty="0"/>
              <a:t> Isang household </a:t>
            </a:r>
            <a:r>
              <a:rPr lang="en-PH" dirty="0" err="1"/>
              <a:t>na</a:t>
            </a:r>
            <a:r>
              <a:rPr lang="en-PH" dirty="0"/>
              <a:t> </a:t>
            </a:r>
            <a:r>
              <a:rPr lang="en-PH" dirty="0" err="1"/>
              <a:t>binubuo</a:t>
            </a:r>
            <a:r>
              <a:rPr lang="en-PH" dirty="0"/>
              <a:t> ng </a:t>
            </a:r>
            <a:r>
              <a:rPr lang="en-PH" dirty="0" err="1"/>
              <a:t>malaking</a:t>
            </a:r>
            <a:r>
              <a:rPr lang="en-PH" dirty="0"/>
              <a:t> </a:t>
            </a:r>
            <a:r>
              <a:rPr lang="en-PH" dirty="0" err="1"/>
              <a:t>pamilya</a:t>
            </a:r>
            <a:r>
              <a:rPr lang="en-PH" dirty="0"/>
              <a:t> kung </a:t>
            </a:r>
            <a:r>
              <a:rPr lang="en-PH" dirty="0" err="1"/>
              <a:t>saan</a:t>
            </a:r>
            <a:r>
              <a:rPr lang="en-PH" dirty="0"/>
              <a:t> ang </a:t>
            </a:r>
            <a:r>
              <a:rPr lang="en-PH" dirty="0" err="1"/>
              <a:t>sakit</a:t>
            </a:r>
            <a:r>
              <a:rPr lang="en-PH" dirty="0"/>
              <a:t> ng isa ay </a:t>
            </a:r>
            <a:r>
              <a:rPr lang="en-PH" dirty="0" err="1"/>
              <a:t>pasanin</a:t>
            </a:r>
            <a:r>
              <a:rPr lang="en-PH" dirty="0"/>
              <a:t> ng lahat.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PH" b="1" dirty="0" err="1"/>
              <a:t>Kulturang</a:t>
            </a:r>
            <a:r>
              <a:rPr lang="en-PH" b="1" dirty="0"/>
              <a:t> "</a:t>
            </a:r>
            <a:r>
              <a:rPr lang="en-PH" b="1" dirty="0" err="1"/>
              <a:t>Pagtitiis</a:t>
            </a:r>
            <a:r>
              <a:rPr lang="en-PH" b="1" dirty="0"/>
              <a:t> at Martir":</a:t>
            </a:r>
            <a:r>
              <a:rPr lang="en-PH" dirty="0"/>
              <a:t> Dahil </a:t>
            </a:r>
            <a:r>
              <a:rPr lang="en-PH" dirty="0" err="1"/>
              <a:t>sa</a:t>
            </a:r>
            <a:r>
              <a:rPr lang="en-PH" dirty="0"/>
              <a:t> </a:t>
            </a:r>
            <a:r>
              <a:rPr lang="en-PH" dirty="0" err="1"/>
              <a:t>takot</a:t>
            </a:r>
            <a:r>
              <a:rPr lang="en-PH" dirty="0"/>
              <a:t> </a:t>
            </a:r>
            <a:r>
              <a:rPr lang="en-PH" dirty="0" err="1"/>
              <a:t>na</a:t>
            </a:r>
            <a:r>
              <a:rPr lang="en-PH" dirty="0"/>
              <a:t> </a:t>
            </a:r>
            <a:r>
              <a:rPr lang="en-PH" dirty="0" err="1"/>
              <a:t>mabigatan</a:t>
            </a:r>
            <a:r>
              <a:rPr lang="en-PH" dirty="0"/>
              <a:t> ang budget, </a:t>
            </a:r>
            <a:r>
              <a:rPr lang="en-PH" dirty="0" err="1"/>
              <a:t>marami</a:t>
            </a:r>
            <a:r>
              <a:rPr lang="en-PH" dirty="0"/>
              <a:t> ang mas </a:t>
            </a:r>
            <a:r>
              <a:rPr lang="en-PH" dirty="0" err="1"/>
              <a:t>pinipiling</a:t>
            </a:r>
            <a:r>
              <a:rPr lang="en-PH" dirty="0"/>
              <a:t> </a:t>
            </a:r>
            <a:r>
              <a:rPr lang="en-PH" dirty="0" err="1"/>
              <a:t>magtiis</a:t>
            </a:r>
            <a:r>
              <a:rPr lang="en-PH" dirty="0"/>
              <a:t> (Resilience &amp; Martyrdom) </a:t>
            </a:r>
            <a:r>
              <a:rPr lang="en-PH" dirty="0" err="1"/>
              <a:t>kaysa</a:t>
            </a:r>
            <a:r>
              <a:rPr lang="en-PH" dirty="0"/>
              <a:t> </a:t>
            </a:r>
            <a:r>
              <a:rPr lang="en-PH" dirty="0" err="1"/>
              <a:t>magpagamot</a:t>
            </a:r>
            <a:r>
              <a:rPr lang="en-PH" dirty="0"/>
              <a:t>. Ang </a:t>
            </a:r>
            <a:r>
              <a:rPr lang="en-PH" dirty="0" err="1"/>
              <a:t>pag</a:t>
            </a:r>
            <a:r>
              <a:rPr lang="en-PH" dirty="0"/>
              <a:t>-ignore </a:t>
            </a:r>
            <a:r>
              <a:rPr lang="en-PH" dirty="0" err="1"/>
              <a:t>sa</a:t>
            </a:r>
            <a:r>
              <a:rPr lang="en-PH" dirty="0"/>
              <a:t> </a:t>
            </a:r>
            <a:r>
              <a:rPr lang="en-PH" dirty="0" err="1"/>
              <a:t>sakit</a:t>
            </a:r>
            <a:r>
              <a:rPr lang="en-PH" dirty="0"/>
              <a:t> ay </a:t>
            </a:r>
            <a:r>
              <a:rPr lang="en-PH" dirty="0" err="1"/>
              <a:t>hindi</a:t>
            </a:r>
            <a:r>
              <a:rPr lang="en-PH" dirty="0"/>
              <a:t> </a:t>
            </a:r>
            <a:r>
              <a:rPr lang="en-PH" dirty="0" err="1"/>
              <a:t>dahil</a:t>
            </a:r>
            <a:r>
              <a:rPr lang="en-PH" dirty="0"/>
              <a:t> </a:t>
            </a:r>
            <a:r>
              <a:rPr lang="en-PH" dirty="0" err="1"/>
              <a:t>sa</a:t>
            </a:r>
            <a:r>
              <a:rPr lang="en-PH" dirty="0"/>
              <a:t> </a:t>
            </a:r>
            <a:r>
              <a:rPr lang="en-PH" dirty="0" err="1"/>
              <a:t>kulang</a:t>
            </a:r>
            <a:r>
              <a:rPr lang="en-PH" dirty="0"/>
              <a:t> </a:t>
            </a:r>
            <a:r>
              <a:rPr lang="en-PH" dirty="0" err="1"/>
              <a:t>sa</a:t>
            </a:r>
            <a:r>
              <a:rPr lang="en-PH" dirty="0"/>
              <a:t> </a:t>
            </a:r>
            <a:r>
              <a:rPr lang="en-PH" dirty="0" err="1"/>
              <a:t>pag-aalaga</a:t>
            </a:r>
            <a:r>
              <a:rPr lang="en-PH" dirty="0"/>
              <a:t>, </a:t>
            </a:r>
            <a:r>
              <a:rPr lang="en-PH" dirty="0" err="1"/>
              <a:t>kundi</a:t>
            </a:r>
            <a:r>
              <a:rPr lang="en-PH" dirty="0"/>
              <a:t> </a:t>
            </a:r>
            <a:r>
              <a:rPr lang="en-PH" dirty="0" err="1"/>
              <a:t>dahil</a:t>
            </a:r>
            <a:r>
              <a:rPr lang="en-PH" dirty="0"/>
              <a:t> </a:t>
            </a:r>
            <a:r>
              <a:rPr lang="en-PH" dirty="0" err="1"/>
              <a:t>sa</a:t>
            </a:r>
            <a:r>
              <a:rPr lang="en-PH" dirty="0"/>
              <a:t> </a:t>
            </a:r>
            <a:r>
              <a:rPr lang="en-PH" dirty="0" err="1"/>
              <a:t>takot</a:t>
            </a:r>
            <a:r>
              <a:rPr lang="en-PH" dirty="0"/>
              <a:t> </a:t>
            </a:r>
            <a:r>
              <a:rPr lang="en-PH" dirty="0" err="1"/>
              <a:t>na</a:t>
            </a:r>
            <a:r>
              <a:rPr lang="en-PH" dirty="0"/>
              <a:t> </a:t>
            </a:r>
            <a:r>
              <a:rPr lang="en-PH" dirty="0" err="1"/>
              <a:t>mabigo</a:t>
            </a:r>
            <a:r>
              <a:rPr lang="en-PH" dirty="0"/>
              <a:t> ang </a:t>
            </a:r>
            <a:r>
              <a:rPr lang="en-PH" dirty="0" err="1"/>
              <a:t>pamilya</a:t>
            </a:r>
            <a:r>
              <a:rPr lang="en-PH" dirty="0"/>
              <a:t> </a:t>
            </a:r>
            <a:r>
              <a:rPr lang="en-PH" dirty="0" err="1"/>
              <a:t>sa</a:t>
            </a:r>
            <a:r>
              <a:rPr lang="en-PH" dirty="0"/>
              <a:t> </a:t>
            </a:r>
            <a:r>
              <a:rPr lang="en-PH" dirty="0" err="1"/>
              <a:t>gitna</a:t>
            </a:r>
            <a:r>
              <a:rPr lang="en-PH" dirty="0"/>
              <a:t> ng </a:t>
            </a:r>
            <a:r>
              <a:rPr lang="en-PH" dirty="0" err="1"/>
              <a:t>krisis</a:t>
            </a:r>
            <a:r>
              <a:rPr lang="en-PH" dirty="0"/>
              <a:t>.</a:t>
            </a:r>
            <a:br>
              <a:rPr lang="en-PH" dirty="0"/>
            </a:br>
            <a:endParaRPr lang="en-PH" dirty="0"/>
          </a:p>
          <a:p>
            <a:r>
              <a:rPr lang="en-PH" b="1" dirty="0"/>
              <a:t>SALES PROPOSITION (The "Wais </a:t>
            </a:r>
            <a:r>
              <a:rPr lang="en-PH" b="1" dirty="0" err="1"/>
              <a:t>na</a:t>
            </a:r>
            <a:r>
              <a:rPr lang="en-PH" b="1" dirty="0"/>
              <a:t> </a:t>
            </a:r>
            <a:r>
              <a:rPr lang="en-PH" b="1" dirty="0" err="1"/>
              <a:t>Diskarte</a:t>
            </a:r>
            <a:r>
              <a:rPr lang="en-PH" b="1" dirty="0"/>
              <a:t>" Pitch)</a:t>
            </a:r>
          </a:p>
          <a:p>
            <a:r>
              <a:rPr lang="en-PH" dirty="0"/>
              <a:t>"Para </a:t>
            </a:r>
            <a:r>
              <a:rPr lang="en-PH" dirty="0" err="1"/>
              <a:t>sa</a:t>
            </a:r>
            <a:r>
              <a:rPr lang="en-PH" dirty="0"/>
              <a:t> </a:t>
            </a:r>
            <a:r>
              <a:rPr lang="en-PH" dirty="0" err="1"/>
              <a:t>ating</a:t>
            </a:r>
            <a:r>
              <a:rPr lang="en-PH" dirty="0"/>
              <a:t> </a:t>
            </a:r>
            <a:r>
              <a:rPr lang="en-PH" dirty="0" err="1"/>
              <a:t>sanay</a:t>
            </a:r>
            <a:r>
              <a:rPr lang="en-PH" dirty="0"/>
              <a:t> </a:t>
            </a:r>
            <a:r>
              <a:rPr lang="en-PH" dirty="0" err="1"/>
              <a:t>magtiis</a:t>
            </a:r>
            <a:r>
              <a:rPr lang="en-PH" dirty="0"/>
              <a:t>, ang </a:t>
            </a:r>
            <a:r>
              <a:rPr lang="en-PH" b="1" dirty="0" err="1"/>
              <a:t>PlataReady</a:t>
            </a:r>
            <a:r>
              <a:rPr lang="en-PH" b="1" dirty="0"/>
              <a:t>: </a:t>
            </a:r>
            <a:r>
              <a:rPr lang="en-PH" b="1" dirty="0" err="1"/>
              <a:t>HealthAlaga</a:t>
            </a:r>
            <a:r>
              <a:rPr lang="en-PH" dirty="0"/>
              <a:t> ay </a:t>
            </a:r>
            <a:r>
              <a:rPr lang="en-PH" dirty="0" err="1"/>
              <a:t>wais</a:t>
            </a:r>
            <a:r>
              <a:rPr lang="en-PH" dirty="0"/>
              <a:t> </a:t>
            </a:r>
            <a:r>
              <a:rPr lang="en-PH" dirty="0" err="1"/>
              <a:t>na</a:t>
            </a:r>
            <a:r>
              <a:rPr lang="en-PH" dirty="0"/>
              <a:t> </a:t>
            </a:r>
            <a:r>
              <a:rPr lang="en-PH" dirty="0" err="1"/>
              <a:t>paghahanda</a:t>
            </a:r>
            <a:r>
              <a:rPr lang="en-PH" dirty="0"/>
              <a:t>, </a:t>
            </a:r>
            <a:r>
              <a:rPr lang="en-PH" dirty="0" err="1"/>
              <a:t>hindi</a:t>
            </a:r>
            <a:r>
              <a:rPr lang="en-PH" dirty="0"/>
              <a:t> </a:t>
            </a:r>
            <a:r>
              <a:rPr lang="en-PH" dirty="0" err="1"/>
              <a:t>luho</a:t>
            </a:r>
            <a:r>
              <a:rPr lang="en-PH" dirty="0"/>
              <a:t>. Sa </a:t>
            </a:r>
            <a:r>
              <a:rPr lang="en-PH" dirty="0" err="1"/>
              <a:t>maliit</a:t>
            </a:r>
            <a:r>
              <a:rPr lang="en-PH" dirty="0"/>
              <a:t> </a:t>
            </a:r>
            <a:r>
              <a:rPr lang="en-PH" dirty="0" err="1"/>
              <a:t>na</a:t>
            </a:r>
            <a:r>
              <a:rPr lang="en-PH" dirty="0"/>
              <a:t> </a:t>
            </a:r>
            <a:r>
              <a:rPr lang="en-PH" dirty="0" err="1"/>
              <a:t>halaga</a:t>
            </a:r>
            <a:r>
              <a:rPr lang="en-PH" dirty="0"/>
              <a:t>, may </a:t>
            </a:r>
            <a:r>
              <a:rPr lang="en-PH" dirty="0" err="1"/>
              <a:t>katuwang</a:t>
            </a:r>
            <a:r>
              <a:rPr lang="en-PH" dirty="0"/>
              <a:t> ka </a:t>
            </a:r>
            <a:r>
              <a:rPr lang="en-PH" dirty="0" err="1"/>
              <a:t>sa</a:t>
            </a:r>
            <a:r>
              <a:rPr lang="en-PH" dirty="0"/>
              <a:t> emergency para </a:t>
            </a:r>
            <a:r>
              <a:rPr lang="en-PH" dirty="0" err="1"/>
              <a:t>hindi</a:t>
            </a:r>
            <a:r>
              <a:rPr lang="en-PH" dirty="0"/>
              <a:t> </a:t>
            </a:r>
            <a:r>
              <a:rPr lang="en-PH" dirty="0" err="1"/>
              <a:t>mabigla</a:t>
            </a:r>
            <a:r>
              <a:rPr lang="en-PH" dirty="0"/>
              <a:t> ang </a:t>
            </a:r>
            <a:r>
              <a:rPr lang="en-PH" dirty="0" err="1"/>
              <a:t>pamilya</a:t>
            </a:r>
            <a:r>
              <a:rPr lang="en-PH" dirty="0"/>
              <a:t> </a:t>
            </a:r>
            <a:r>
              <a:rPr lang="en-PH" dirty="0" err="1"/>
              <a:t>sa</a:t>
            </a:r>
            <a:r>
              <a:rPr lang="en-PH" dirty="0"/>
              <a:t> </a:t>
            </a:r>
            <a:r>
              <a:rPr lang="en-PH" dirty="0" err="1"/>
              <a:t>gastos</a:t>
            </a:r>
            <a:r>
              <a:rPr lang="en-PH" dirty="0"/>
              <a:t>. Ang </a:t>
            </a:r>
            <a:r>
              <a:rPr lang="en-PH" dirty="0" err="1"/>
              <a:t>tunay</a:t>
            </a:r>
            <a:r>
              <a:rPr lang="en-PH" dirty="0"/>
              <a:t> </a:t>
            </a:r>
            <a:r>
              <a:rPr lang="en-PH" dirty="0" err="1"/>
              <a:t>na</a:t>
            </a:r>
            <a:r>
              <a:rPr lang="en-PH" dirty="0"/>
              <a:t> </a:t>
            </a:r>
            <a:r>
              <a:rPr lang="en-PH" dirty="0" err="1"/>
              <a:t>lakas</a:t>
            </a:r>
            <a:r>
              <a:rPr lang="en-PH" dirty="0"/>
              <a:t> ay ang </a:t>
            </a:r>
            <a:r>
              <a:rPr lang="en-PH" dirty="0" err="1"/>
              <a:t>pag-aalaga</a:t>
            </a:r>
            <a:r>
              <a:rPr lang="en-PH" dirty="0"/>
              <a:t> </a:t>
            </a:r>
            <a:r>
              <a:rPr lang="en-PH" dirty="0" err="1"/>
              <a:t>sa</a:t>
            </a:r>
            <a:r>
              <a:rPr lang="en-PH" dirty="0"/>
              <a:t> </a:t>
            </a:r>
            <a:r>
              <a:rPr lang="en-PH" dirty="0" err="1"/>
              <a:t>sarili</a:t>
            </a:r>
            <a:r>
              <a:rPr lang="en-PH" dirty="0"/>
              <a:t> para mas </a:t>
            </a:r>
            <a:r>
              <a:rPr lang="en-PH" dirty="0" err="1"/>
              <a:t>maalagaan</a:t>
            </a:r>
            <a:r>
              <a:rPr lang="en-PH" dirty="0"/>
              <a:t> </a:t>
            </a:r>
            <a:r>
              <a:rPr lang="en-PH" dirty="0" err="1"/>
              <a:t>mo</a:t>
            </a:r>
            <a:r>
              <a:rPr lang="en-PH" dirty="0"/>
              <a:t> ang </a:t>
            </a:r>
            <a:r>
              <a:rPr lang="en-PH" dirty="0" err="1"/>
              <a:t>mga</a:t>
            </a:r>
            <a:r>
              <a:rPr lang="en-PH" dirty="0"/>
              <a:t> mahal mo. </a:t>
            </a:r>
          </a:p>
          <a:p>
            <a:endParaRPr lang="en-PH" b="1" dirty="0"/>
          </a:p>
          <a:p>
            <a:r>
              <a:rPr lang="en-PH" b="1" dirty="0" err="1"/>
              <a:t>Protektado</a:t>
            </a:r>
            <a:r>
              <a:rPr lang="en-PH" b="1" dirty="0"/>
              <a:t> ang </a:t>
            </a:r>
            <a:r>
              <a:rPr lang="en-PH" b="1" dirty="0" err="1"/>
              <a:t>bukas</a:t>
            </a:r>
            <a:r>
              <a:rPr lang="en-PH" b="1" dirty="0"/>
              <a:t>, </a:t>
            </a:r>
            <a:r>
              <a:rPr lang="en-PH" b="1" dirty="0" err="1"/>
              <a:t>tuloy</a:t>
            </a:r>
            <a:r>
              <a:rPr lang="en-PH" b="1" dirty="0"/>
              <a:t> ang </a:t>
            </a:r>
            <a:r>
              <a:rPr lang="en-PH" b="1" dirty="0" err="1"/>
              <a:t>abante</a:t>
            </a:r>
            <a:r>
              <a:rPr lang="en-PH" b="1" dirty="0"/>
              <a:t>.</a:t>
            </a:r>
            <a:r>
              <a:rPr lang="en-PH" dirty="0"/>
              <a:t>"</a:t>
            </a:r>
            <a:endParaRPr lang="en-US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2" name="Picture 1" descr="A purple circle on a purple background&#10;&#10;AI-generated content may be incorrect.">
            <a:extLst>
              <a:ext uri="{FF2B5EF4-FFF2-40B4-BE49-F238E27FC236}">
                <a16:creationId xmlns:a16="http://schemas.microsoft.com/office/drawing/2014/main" id="{CCD55019-7908-500A-1523-987CC3E501B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83" t="22727" r="-289" b="69057"/>
          <a:stretch>
            <a:fillRect/>
          </a:stretch>
        </p:blipFill>
        <p:spPr>
          <a:xfrm>
            <a:off x="0" y="6294576"/>
            <a:ext cx="12276955" cy="563424"/>
          </a:xfrm>
          <a:prstGeom prst="rect">
            <a:avLst/>
          </a:prstGeom>
        </p:spPr>
      </p:pic>
      <p:pic>
        <p:nvPicPr>
          <p:cNvPr id="4" name="Picture 3" descr="A purple and silver logo&#10;&#10;AI-generated content may be incorrect.">
            <a:extLst>
              <a:ext uri="{FF2B5EF4-FFF2-40B4-BE49-F238E27FC236}">
                <a16:creationId xmlns:a16="http://schemas.microsoft.com/office/drawing/2014/main" id="{49F54826-5AF4-E611-8139-1EA5F427CE4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8737" t="16747" r="24673" b="23454"/>
          <a:stretch>
            <a:fillRect/>
          </a:stretch>
        </p:blipFill>
        <p:spPr>
          <a:xfrm>
            <a:off x="10550962" y="5125541"/>
            <a:ext cx="1435180" cy="1037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913820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3E85B3C-A364-AFBF-C950-6E44292EE6FC}"/>
              </a:ext>
            </a:extLst>
          </p:cNvPr>
          <p:cNvSpPr txBox="1"/>
          <p:nvPr/>
        </p:nvSpPr>
        <p:spPr>
          <a:xfrm>
            <a:off x="582132" y="329894"/>
            <a:ext cx="60977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540C6F"/>
                </a:solidFill>
                <a:latin typeface="Aptos Black" panose="020B0004020202020204" pitchFamily="34" charset="0"/>
              </a:rPr>
              <a:t>PRODUCT OVERVIEW</a:t>
            </a:r>
            <a:endParaRPr lang="en-GB" sz="2800" b="1" dirty="0">
              <a:solidFill>
                <a:srgbClr val="540C6F"/>
              </a:solidFill>
              <a:latin typeface="Aptos Black" panose="020B00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2CEC0C-8A2C-881C-6A1C-39FAEF5A3032}"/>
              </a:ext>
            </a:extLst>
          </p:cNvPr>
          <p:cNvSpPr txBox="1"/>
          <p:nvPr/>
        </p:nvSpPr>
        <p:spPr>
          <a:xfrm>
            <a:off x="582132" y="947333"/>
            <a:ext cx="6097772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800" b="1" dirty="0">
                <a:latin typeface="+mj-lt"/>
              </a:rPr>
              <a:t>Product Name: </a:t>
            </a:r>
            <a:r>
              <a:rPr lang="en-US" sz="1800" dirty="0" err="1">
                <a:latin typeface="+mj-lt"/>
              </a:rPr>
              <a:t>PlataReady</a:t>
            </a:r>
            <a:r>
              <a:rPr lang="en-US" sz="1800" dirty="0">
                <a:latin typeface="+mj-lt"/>
              </a:rPr>
              <a:t>: </a:t>
            </a:r>
            <a:r>
              <a:rPr lang="en-US" sz="1800" dirty="0" err="1">
                <a:latin typeface="+mj-lt"/>
              </a:rPr>
              <a:t>HealthAlaga</a:t>
            </a:r>
            <a:endParaRPr lang="en-US" sz="1800" dirty="0">
              <a:latin typeface="+mj-lt"/>
            </a:endParaRPr>
          </a:p>
          <a:p>
            <a:r>
              <a:rPr lang="en-US" sz="1800" b="1" dirty="0">
                <a:latin typeface="+mj-lt"/>
              </a:rPr>
              <a:t>Product Description: </a:t>
            </a:r>
            <a:r>
              <a:rPr lang="en-US" sz="1800" dirty="0">
                <a:latin typeface="+mj-lt"/>
              </a:rPr>
              <a:t>Prepaid Health </a:t>
            </a:r>
            <a:r>
              <a:rPr lang="en-US" dirty="0">
                <a:latin typeface="+mj-lt"/>
              </a:rPr>
              <a:t>e-vouchers</a:t>
            </a:r>
            <a:endParaRPr lang="en-US" sz="1800" dirty="0">
              <a:latin typeface="+mj-lt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50F64A5-2522-D6B9-6B71-E0D18BAB43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8880287"/>
              </p:ext>
            </p:extLst>
          </p:nvPr>
        </p:nvGraphicFramePr>
        <p:xfrm>
          <a:off x="725618" y="1860576"/>
          <a:ext cx="10825718" cy="3608896"/>
        </p:xfrm>
        <a:graphic>
          <a:graphicData uri="http://schemas.openxmlformats.org/drawingml/2006/table">
            <a:tbl>
              <a:tblPr/>
              <a:tblGrid>
                <a:gridCol w="1931920">
                  <a:extLst>
                    <a:ext uri="{9D8B030D-6E8A-4147-A177-3AD203B41FA5}">
                      <a16:colId xmlns:a16="http://schemas.microsoft.com/office/drawing/2014/main" val="3080438913"/>
                    </a:ext>
                  </a:extLst>
                </a:gridCol>
                <a:gridCol w="1697052">
                  <a:extLst>
                    <a:ext uri="{9D8B030D-6E8A-4147-A177-3AD203B41FA5}">
                      <a16:colId xmlns:a16="http://schemas.microsoft.com/office/drawing/2014/main" val="864128506"/>
                    </a:ext>
                  </a:extLst>
                </a:gridCol>
                <a:gridCol w="1223873">
                  <a:extLst>
                    <a:ext uri="{9D8B030D-6E8A-4147-A177-3AD203B41FA5}">
                      <a16:colId xmlns:a16="http://schemas.microsoft.com/office/drawing/2014/main" val="488876332"/>
                    </a:ext>
                  </a:extLst>
                </a:gridCol>
                <a:gridCol w="5972873">
                  <a:extLst>
                    <a:ext uri="{9D8B030D-6E8A-4147-A177-3AD203B41FA5}">
                      <a16:colId xmlns:a16="http://schemas.microsoft.com/office/drawing/2014/main" val="976199207"/>
                    </a:ext>
                  </a:extLst>
                </a:gridCol>
              </a:tblGrid>
              <a:tr h="385428"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466"/>
                        </a:lnSpc>
                        <a:buNone/>
                      </a:pPr>
                      <a:r>
                        <a:rPr lang="en-PH" sz="1800" b="0" i="0">
                          <a:effectLst/>
                          <a:latin typeface="+mj-lt"/>
                        </a:rPr>
                        <a:t>Plan Name </a:t>
                      </a:r>
                    </a:p>
                  </a:txBody>
                  <a:tcPr marL="66783" marR="66783" marT="33392" marB="33392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466"/>
                        </a:lnSpc>
                        <a:buNone/>
                      </a:pPr>
                      <a:r>
                        <a:rPr lang="en-PH" sz="1800" b="0" i="0" dirty="0">
                          <a:effectLst/>
                          <a:latin typeface="+mj-lt"/>
                        </a:rPr>
                        <a:t>Coverage Limit </a:t>
                      </a:r>
                    </a:p>
                  </a:txBody>
                  <a:tcPr marL="66783" marR="66783" marT="33392" marB="33392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466"/>
                        </a:lnSpc>
                        <a:buNone/>
                      </a:pPr>
                      <a:r>
                        <a:rPr lang="en-PH" sz="1800" b="0" i="0">
                          <a:effectLst/>
                          <a:latin typeface="+mj-lt"/>
                        </a:rPr>
                        <a:t>Validity </a:t>
                      </a:r>
                    </a:p>
                  </a:txBody>
                  <a:tcPr marL="66783" marR="66783" marT="33392" marB="33392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466"/>
                        </a:lnSpc>
                        <a:buNone/>
                      </a:pPr>
                      <a:r>
                        <a:rPr lang="en-US" sz="1800" b="0" i="0" dirty="0">
                          <a:effectLst/>
                          <a:latin typeface="+mj-lt"/>
                        </a:rPr>
                        <a:t>Who It's For </a:t>
                      </a:r>
                    </a:p>
                  </a:txBody>
                  <a:tcPr marL="66783" marR="66783" marT="33392" marB="33392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8291533"/>
                  </a:ext>
                </a:extLst>
              </a:tr>
              <a:tr h="1510764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466"/>
                        </a:lnSpc>
                        <a:buNone/>
                      </a:pPr>
                      <a:r>
                        <a:rPr lang="en-US" sz="1800" b="0" i="0" dirty="0">
                          <a:effectLst/>
                          <a:latin typeface="+mj-lt"/>
                        </a:rPr>
                        <a:t>ER Care Choice 20 </a:t>
                      </a:r>
                    </a:p>
                    <a:p>
                      <a:pPr algn="l" rtl="0" fontAlgn="base">
                        <a:lnSpc>
                          <a:spcPts val="1466"/>
                        </a:lnSpc>
                        <a:buNone/>
                      </a:pPr>
                      <a:r>
                        <a:rPr lang="en-US" sz="1800" b="0" i="0" dirty="0">
                          <a:effectLst/>
                          <a:latin typeface="+mj-lt"/>
                        </a:rPr>
                        <a:t>₱450 </a:t>
                      </a:r>
                    </a:p>
                  </a:txBody>
                  <a:tcPr marL="66783" marR="66783" marT="33392" marB="33392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466"/>
                        </a:lnSpc>
                        <a:buNone/>
                      </a:pPr>
                      <a:r>
                        <a:rPr lang="en-PH" sz="1800" b="0" i="0">
                          <a:effectLst/>
                          <a:latin typeface="+mj-lt"/>
                        </a:rPr>
                        <a:t>Up to ₱20,000 </a:t>
                      </a:r>
                    </a:p>
                  </a:txBody>
                  <a:tcPr marL="66783" marR="66783" marT="33392" marB="33392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466"/>
                        </a:lnSpc>
                        <a:buNone/>
                      </a:pPr>
                      <a:r>
                        <a:rPr lang="en-PH" sz="1800" b="0" i="0">
                          <a:effectLst/>
                          <a:latin typeface="+mj-lt"/>
                        </a:rPr>
                        <a:t>180 days </a:t>
                      </a:r>
                    </a:p>
                  </a:txBody>
                  <a:tcPr marL="66783" marR="66783" marT="33392" marB="33392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ct val="100000"/>
                        </a:lnSpc>
                        <a:buNone/>
                      </a:pPr>
                      <a:r>
                        <a:rPr lang="en-US" sz="1800" b="0" i="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Sakto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 </a:t>
                      </a:r>
                      <a:r>
                        <a:rPr lang="en-US" sz="1800" b="0" i="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sa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 </a:t>
                      </a:r>
                      <a:r>
                        <a:rPr lang="en-US" sz="1800" b="0" i="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bulsa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? </a:t>
                      </a:r>
                      <a:r>
                        <a:rPr lang="en-US" sz="1800" b="0" i="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Protekado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 ka pa </a:t>
                      </a:r>
                      <a:r>
                        <a:rPr lang="en-US" sz="1800" b="0" i="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rin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! </a:t>
                      </a:r>
                    </a:p>
                    <a:p>
                      <a:pPr algn="l" rtl="0" fontAlgn="base">
                        <a:lnSpc>
                          <a:spcPct val="100000"/>
                        </a:lnSpc>
                        <a:buNone/>
                      </a:pP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Para </a:t>
                      </a:r>
                      <a:r>
                        <a:rPr lang="en-US" sz="1800" b="0" i="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sa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 </a:t>
                      </a:r>
                      <a:r>
                        <a:rPr lang="en-US" sz="1800" b="0" i="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mga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 practical </a:t>
                      </a:r>
                      <a:r>
                        <a:rPr lang="en-US" sz="1800" b="0" i="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na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 customers </a:t>
                      </a:r>
                      <a:r>
                        <a:rPr lang="en-US" sz="1800" b="0" i="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na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 </a:t>
                      </a:r>
                      <a:r>
                        <a:rPr lang="en-US" sz="1800" b="0" i="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naghahanap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 ng short-term protection </a:t>
                      </a:r>
                      <a:r>
                        <a:rPr lang="en-US" sz="1800" b="0" i="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laban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 </a:t>
                      </a:r>
                      <a:r>
                        <a:rPr lang="en-US" sz="1800" b="0" i="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sa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 </a:t>
                      </a:r>
                      <a:r>
                        <a:rPr lang="en-US" sz="1800" b="0" i="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aksidente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, viral at bacterial </a:t>
                      </a:r>
                      <a:r>
                        <a:rPr lang="en-US" sz="1800" b="0" i="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na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 </a:t>
                      </a:r>
                      <a:r>
                        <a:rPr lang="en-US" sz="1800" b="0" i="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sakit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, </a:t>
                      </a:r>
                      <a:r>
                        <a:rPr lang="en-US" sz="1800" b="0" i="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pati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 </a:t>
                      </a:r>
                      <a:r>
                        <a:rPr lang="en-US" sz="1800" b="0" i="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na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 </a:t>
                      </a:r>
                      <a:r>
                        <a:rPr lang="en-US" sz="1800" b="0" i="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rin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 </a:t>
                      </a:r>
                      <a:r>
                        <a:rPr lang="en-US" sz="1800" b="0" i="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sa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 </a:t>
                      </a:r>
                      <a:r>
                        <a:rPr lang="en-US" sz="1800" b="0" i="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ilang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 specific </a:t>
                      </a:r>
                      <a:r>
                        <a:rPr lang="en-US" sz="1800" b="0" i="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na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 </a:t>
                      </a:r>
                      <a:r>
                        <a:rPr lang="en-US" sz="1800" b="0" i="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kundisyon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. Affordable </a:t>
                      </a:r>
                      <a:r>
                        <a:rPr lang="en-US" sz="1800" b="0" i="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na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, </a:t>
                      </a:r>
                      <a:r>
                        <a:rPr lang="en-US" sz="1800" b="0" i="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panatag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 pa ang </a:t>
                      </a:r>
                      <a:r>
                        <a:rPr lang="en-US" sz="1800" b="0" i="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loob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 mo. </a:t>
                      </a:r>
                    </a:p>
                  </a:txBody>
                  <a:tcPr marL="66783" marR="66783" marT="33392" marB="33392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7213344"/>
                  </a:ext>
                </a:extLst>
              </a:tr>
              <a:tr h="1623298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466"/>
                        </a:lnSpc>
                        <a:buNone/>
                      </a:pPr>
                      <a:r>
                        <a:rPr lang="en-US" sz="1800" b="0" i="0">
                          <a:effectLst/>
                          <a:latin typeface="+mj-lt"/>
                        </a:rPr>
                        <a:t>ER Care Fit 50 </a:t>
                      </a:r>
                    </a:p>
                    <a:p>
                      <a:pPr algn="l" rtl="0" fontAlgn="base">
                        <a:lnSpc>
                          <a:spcPts val="1466"/>
                        </a:lnSpc>
                        <a:buNone/>
                      </a:pPr>
                      <a:r>
                        <a:rPr lang="en-US" sz="1800" b="0" i="0">
                          <a:effectLst/>
                          <a:latin typeface="+mj-lt"/>
                        </a:rPr>
                        <a:t>₱150 </a:t>
                      </a:r>
                    </a:p>
                  </a:txBody>
                  <a:tcPr marL="66783" marR="66783" marT="33392" marB="33392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466"/>
                        </a:lnSpc>
                        <a:buNone/>
                      </a:pPr>
                      <a:r>
                        <a:rPr lang="en-PH" sz="1800" b="0" i="0">
                          <a:effectLst/>
                          <a:latin typeface="+mj-lt"/>
                        </a:rPr>
                        <a:t>Up to ₱50,000 </a:t>
                      </a:r>
                    </a:p>
                  </a:txBody>
                  <a:tcPr marL="66783" marR="66783" marT="33392" marB="33392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466"/>
                        </a:lnSpc>
                        <a:buNone/>
                      </a:pPr>
                      <a:r>
                        <a:rPr lang="en-PH" sz="1800" b="0" i="0">
                          <a:effectLst/>
                          <a:latin typeface="+mj-lt"/>
                        </a:rPr>
                        <a:t>1 year </a:t>
                      </a:r>
                    </a:p>
                  </a:txBody>
                  <a:tcPr marL="66783" marR="66783" marT="33392" marB="33392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ct val="100000"/>
                        </a:lnSpc>
                        <a:buNone/>
                      </a:pPr>
                      <a:r>
                        <a:rPr lang="en-US" sz="1800" b="0" i="0" dirty="0">
                          <a:effectLst/>
                          <a:latin typeface="+mj-lt"/>
                        </a:rPr>
                        <a:t>Sulit </a:t>
                      </a:r>
                      <a:r>
                        <a:rPr lang="en-US" sz="1800" b="0" i="0" dirty="0" err="1">
                          <a:effectLst/>
                          <a:latin typeface="+mj-lt"/>
                        </a:rPr>
                        <a:t>na</a:t>
                      </a:r>
                      <a:r>
                        <a:rPr lang="en-US" sz="1800" b="0" i="0" dirty="0">
                          <a:effectLst/>
                          <a:latin typeface="+mj-lt"/>
                        </a:rPr>
                        <a:t> </a:t>
                      </a:r>
                      <a:r>
                        <a:rPr lang="en-US" sz="1800" b="0" i="0" dirty="0" err="1">
                          <a:effectLst/>
                          <a:latin typeface="+mj-lt"/>
                        </a:rPr>
                        <a:t>proteksyon</a:t>
                      </a:r>
                      <a:r>
                        <a:rPr lang="en-US" sz="1800" b="0" i="0" dirty="0">
                          <a:effectLst/>
                          <a:latin typeface="+mj-lt"/>
                        </a:rPr>
                        <a:t> para </a:t>
                      </a:r>
                      <a:r>
                        <a:rPr lang="en-US" sz="1800" b="0" i="0" dirty="0" err="1">
                          <a:effectLst/>
                          <a:latin typeface="+mj-lt"/>
                        </a:rPr>
                        <a:t>sa</a:t>
                      </a:r>
                      <a:r>
                        <a:rPr lang="en-US" sz="1800" b="0" i="0" dirty="0">
                          <a:effectLst/>
                          <a:latin typeface="+mj-lt"/>
                        </a:rPr>
                        <a:t> </a:t>
                      </a:r>
                      <a:r>
                        <a:rPr lang="en-US" sz="1800" b="0" i="0" dirty="0" err="1">
                          <a:effectLst/>
                          <a:latin typeface="+mj-lt"/>
                        </a:rPr>
                        <a:t>mga</a:t>
                      </a:r>
                      <a:r>
                        <a:rPr lang="en-US" sz="1800" b="0" i="0" dirty="0">
                          <a:effectLst/>
                          <a:latin typeface="+mj-lt"/>
                        </a:rPr>
                        <a:t> </a:t>
                      </a:r>
                      <a:r>
                        <a:rPr lang="en-US" sz="1800" b="0" i="0" dirty="0" err="1">
                          <a:effectLst/>
                          <a:latin typeface="+mj-lt"/>
                        </a:rPr>
                        <a:t>wais</a:t>
                      </a:r>
                      <a:r>
                        <a:rPr lang="en-US" sz="1800" b="0" i="0" dirty="0">
                          <a:effectLst/>
                          <a:latin typeface="+mj-lt"/>
                        </a:rPr>
                        <a:t> mag-budget! 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dirty="0">
                          <a:effectLst/>
                          <a:latin typeface="+mj-lt"/>
                        </a:rPr>
                        <a:t>Perfect 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para </a:t>
                      </a:r>
                      <a:r>
                        <a:rPr lang="en-US" sz="1800" b="0" i="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sa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 </a:t>
                      </a:r>
                      <a:r>
                        <a:rPr lang="en-US" sz="1800" b="0" i="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mga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 practical </a:t>
                      </a:r>
                      <a:r>
                        <a:rPr lang="en-US" sz="1800" b="0" i="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na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 customers </a:t>
                      </a:r>
                      <a:r>
                        <a:rPr lang="en-US" sz="1800" b="0" i="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na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 </a:t>
                      </a:r>
                      <a:r>
                        <a:rPr lang="en-US" sz="1800" b="0" i="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kailangan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ng coverage </a:t>
                      </a:r>
                      <a:r>
                        <a:rPr lang="en-US" sz="1800" b="0" i="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laban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 </a:t>
                      </a:r>
                      <a:r>
                        <a:rPr lang="en-US" sz="1800" b="0" i="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sa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 </a:t>
                      </a:r>
                      <a:r>
                        <a:rPr lang="en-US" sz="1800" b="0" i="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aksidente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.  </a:t>
                      </a:r>
                    </a:p>
                    <a:p>
                      <a:pPr algn="l" rtl="0" fontAlgn="base">
                        <a:lnSpc>
                          <a:spcPct val="100000"/>
                        </a:lnSpc>
                        <a:buNone/>
                      </a:pPr>
                      <a:r>
                        <a:rPr lang="en-US" sz="1800" b="0" i="0" dirty="0" err="1">
                          <a:effectLst/>
                          <a:latin typeface="+mj-lt"/>
                        </a:rPr>
                        <a:t>Protektado</a:t>
                      </a:r>
                      <a:r>
                        <a:rPr lang="en-US" sz="1800" b="0" i="0" dirty="0">
                          <a:effectLst/>
                          <a:latin typeface="+mj-lt"/>
                        </a:rPr>
                        <a:t> ka </a:t>
                      </a:r>
                      <a:r>
                        <a:rPr lang="en-US" sz="1800" b="0" i="0" dirty="0" err="1">
                          <a:effectLst/>
                          <a:latin typeface="+mj-lt"/>
                        </a:rPr>
                        <a:t>na</a:t>
                      </a:r>
                      <a:r>
                        <a:rPr lang="en-US" sz="1800" b="0" i="0" dirty="0">
                          <a:effectLst/>
                          <a:latin typeface="+mj-lt"/>
                        </a:rPr>
                        <a:t>, </a:t>
                      </a:r>
                      <a:r>
                        <a:rPr lang="en-US" sz="1800" b="0" i="0" dirty="0" err="1">
                          <a:effectLst/>
                          <a:latin typeface="+mj-lt"/>
                        </a:rPr>
                        <a:t>hindi</a:t>
                      </a:r>
                      <a:r>
                        <a:rPr lang="en-US" sz="1800" b="0" i="0" dirty="0">
                          <a:effectLst/>
                          <a:latin typeface="+mj-lt"/>
                        </a:rPr>
                        <a:t> pa </a:t>
                      </a:r>
                      <a:r>
                        <a:rPr lang="en-US" sz="1800" b="0" i="0" dirty="0" err="1">
                          <a:effectLst/>
                          <a:latin typeface="+mj-lt"/>
                        </a:rPr>
                        <a:t>butas</a:t>
                      </a:r>
                      <a:r>
                        <a:rPr lang="en-US" sz="1800" b="0" i="0" dirty="0">
                          <a:effectLst/>
                          <a:latin typeface="+mj-lt"/>
                        </a:rPr>
                        <a:t> ang wallet </a:t>
                      </a:r>
                      <a:r>
                        <a:rPr lang="en-US" sz="1800" b="0" i="0" dirty="0" err="1">
                          <a:effectLst/>
                          <a:latin typeface="+mj-lt"/>
                        </a:rPr>
                        <a:t>mo</a:t>
                      </a:r>
                      <a:r>
                        <a:rPr lang="en-US" sz="1800" b="0" i="0" dirty="0">
                          <a:effectLst/>
                          <a:latin typeface="+mj-lt"/>
                        </a:rPr>
                        <a:t>! Para </a:t>
                      </a:r>
                      <a:r>
                        <a:rPr lang="en-US" sz="1800" b="0" i="0" dirty="0" err="1">
                          <a:effectLst/>
                          <a:latin typeface="+mj-lt"/>
                        </a:rPr>
                        <a:t>sa</a:t>
                      </a:r>
                      <a:r>
                        <a:rPr lang="en-US" sz="1800" b="0" i="0" dirty="0">
                          <a:effectLst/>
                          <a:latin typeface="+mj-lt"/>
                        </a:rPr>
                        <a:t> </a:t>
                      </a:r>
                      <a:r>
                        <a:rPr lang="en-US" sz="1800" b="0" i="0" dirty="0" err="1">
                          <a:effectLst/>
                          <a:latin typeface="+mj-lt"/>
                        </a:rPr>
                        <a:t>mga</a:t>
                      </a:r>
                      <a:r>
                        <a:rPr lang="en-US" sz="1800" b="0" i="0" dirty="0">
                          <a:effectLst/>
                          <a:latin typeface="+mj-lt"/>
                        </a:rPr>
                        <a:t> customers </a:t>
                      </a:r>
                      <a:r>
                        <a:rPr lang="en-US" sz="1800" b="0" i="0" dirty="0" err="1">
                          <a:effectLst/>
                          <a:latin typeface="+mj-lt"/>
                        </a:rPr>
                        <a:t>na</a:t>
                      </a:r>
                      <a:r>
                        <a:rPr lang="en-US" sz="1800" b="0" i="0" dirty="0">
                          <a:effectLst/>
                          <a:latin typeface="+mj-lt"/>
                        </a:rPr>
                        <a:t> gusto ng mas </a:t>
                      </a:r>
                      <a:r>
                        <a:rPr lang="en-US" sz="1800" b="0" i="0" dirty="0" err="1">
                          <a:effectLst/>
                          <a:latin typeface="+mj-lt"/>
                        </a:rPr>
                        <a:t>kumpleto</a:t>
                      </a:r>
                      <a:r>
                        <a:rPr lang="en-US" sz="1800" b="0" i="0" dirty="0">
                          <a:effectLst/>
                          <a:latin typeface="+mj-lt"/>
                        </a:rPr>
                        <a:t> at </a:t>
                      </a:r>
                    </a:p>
                    <a:p>
                      <a:pPr algn="l" rtl="0" fontAlgn="base">
                        <a:lnSpc>
                          <a:spcPct val="100000"/>
                        </a:lnSpc>
                        <a:buNone/>
                      </a:pPr>
                      <a:r>
                        <a:rPr lang="en-US" sz="1800" b="0" i="0" dirty="0" err="1">
                          <a:effectLst/>
                          <a:latin typeface="+mj-lt"/>
                        </a:rPr>
                        <a:t>pangmatagalang</a:t>
                      </a:r>
                      <a:r>
                        <a:rPr lang="en-US" sz="1800" b="0" i="0" dirty="0">
                          <a:effectLst/>
                          <a:latin typeface="+mj-lt"/>
                        </a:rPr>
                        <a:t> </a:t>
                      </a:r>
                      <a:r>
                        <a:rPr lang="en-US" sz="1800" b="0" i="0" dirty="0" err="1">
                          <a:effectLst/>
                          <a:latin typeface="+mj-lt"/>
                        </a:rPr>
                        <a:t>proteksyon</a:t>
                      </a:r>
                      <a:r>
                        <a:rPr lang="en-US" sz="1800" b="0" i="0" dirty="0">
                          <a:effectLst/>
                          <a:latin typeface="+mj-lt"/>
                        </a:rPr>
                        <a:t> </a:t>
                      </a:r>
                      <a:r>
                        <a:rPr lang="en-US" sz="1800" b="0" i="0" dirty="0" err="1">
                          <a:effectLst/>
                          <a:latin typeface="+mj-lt"/>
                        </a:rPr>
                        <a:t>laban</a:t>
                      </a:r>
                      <a:r>
                        <a:rPr lang="en-US" sz="1800" b="0" i="0" dirty="0">
                          <a:effectLst/>
                          <a:latin typeface="+mj-lt"/>
                        </a:rPr>
                        <a:t> </a:t>
                      </a:r>
                      <a:r>
                        <a:rPr lang="en-US" sz="1800" b="0" i="0" dirty="0" err="1">
                          <a:effectLst/>
                          <a:latin typeface="+mj-lt"/>
                        </a:rPr>
                        <a:t>sa</a:t>
                      </a:r>
                      <a:r>
                        <a:rPr lang="en-US" sz="1800" b="0" i="0" dirty="0">
                          <a:effectLst/>
                          <a:latin typeface="+mj-lt"/>
                        </a:rPr>
                        <a:t> </a:t>
                      </a:r>
                      <a:r>
                        <a:rPr lang="en-US" sz="1800" b="0" i="0" dirty="0" err="1">
                          <a:effectLst/>
                          <a:latin typeface="+mj-lt"/>
                        </a:rPr>
                        <a:t>aksidente</a:t>
                      </a:r>
                      <a:r>
                        <a:rPr lang="en-US" sz="1800" b="0" i="0" dirty="0">
                          <a:effectLst/>
                          <a:latin typeface="+mj-lt"/>
                        </a:rPr>
                        <a:t> lang. </a:t>
                      </a:r>
                    </a:p>
                  </a:txBody>
                  <a:tcPr marL="66783" marR="66783" marT="33392" marB="33392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7284030"/>
                  </a:ext>
                </a:extLst>
              </a:tr>
            </a:tbl>
          </a:graphicData>
        </a:graphic>
      </p:graphicFrame>
      <p:pic>
        <p:nvPicPr>
          <p:cNvPr id="4" name="Picture 3" descr="A purple circle on a purple background&#10;&#10;AI-generated content may be incorrect.">
            <a:extLst>
              <a:ext uri="{FF2B5EF4-FFF2-40B4-BE49-F238E27FC236}">
                <a16:creationId xmlns:a16="http://schemas.microsoft.com/office/drawing/2014/main" id="{0C07D170-ECA3-9340-0E19-1957DFEA2CC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3" t="22727" r="-289" b="69057"/>
          <a:stretch>
            <a:fillRect/>
          </a:stretch>
        </p:blipFill>
        <p:spPr>
          <a:xfrm>
            <a:off x="0" y="6305209"/>
            <a:ext cx="12276955" cy="563424"/>
          </a:xfrm>
          <a:prstGeom prst="rect">
            <a:avLst/>
          </a:prstGeom>
        </p:spPr>
      </p:pic>
      <p:pic>
        <p:nvPicPr>
          <p:cNvPr id="6" name="Picture 5" descr="A purple and silver logo&#10;&#10;AI-generated content may be incorrect.">
            <a:extLst>
              <a:ext uri="{FF2B5EF4-FFF2-40B4-BE49-F238E27FC236}">
                <a16:creationId xmlns:a16="http://schemas.microsoft.com/office/drawing/2014/main" id="{03F6D5B7-57C8-1874-A2F8-948F2741FE3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8737" t="16747" r="24673" b="23454"/>
          <a:stretch>
            <a:fillRect/>
          </a:stretch>
        </p:blipFill>
        <p:spPr>
          <a:xfrm>
            <a:off x="10550962" y="5125541"/>
            <a:ext cx="1435180" cy="1037355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729608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2.png">
            <a:extLst>
              <a:ext uri="{FF2B5EF4-FFF2-40B4-BE49-F238E27FC236}">
                <a16:creationId xmlns:a16="http://schemas.microsoft.com/office/drawing/2014/main" id="{6C4E2CC9-C2B5-F33D-7F7D-B644FDA70D39}"/>
              </a:ext>
            </a:extLst>
          </p:cNvPr>
          <p:cNvPicPr/>
          <p:nvPr/>
        </p:nvPicPr>
        <p:blipFill>
          <a:blip r:embed="rId2"/>
          <a:srcRect b="34778"/>
          <a:stretch>
            <a:fillRect/>
          </a:stretch>
        </p:blipFill>
        <p:spPr>
          <a:xfrm>
            <a:off x="381001" y="508000"/>
            <a:ext cx="10698126" cy="3883245"/>
          </a:xfrm>
          <a:prstGeom prst="rect">
            <a:avLst/>
          </a:prstGeom>
          <a:ln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42C7C5F-28FB-BB13-B1C6-7FE618BCDCFF}"/>
              </a:ext>
            </a:extLst>
          </p:cNvPr>
          <p:cNvSpPr txBox="1"/>
          <p:nvPr/>
        </p:nvSpPr>
        <p:spPr>
          <a:xfrm>
            <a:off x="1766334" y="4536047"/>
            <a:ext cx="8241266" cy="13482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buNone/>
            </a:pPr>
            <a:r>
              <a:rPr lang="en-US" b="1" dirty="0" err="1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</a:rPr>
              <a:t>Tandaan</a:t>
            </a:r>
            <a:r>
              <a:rPr lang="en-US" b="1" dirty="0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</a:rPr>
              <a:t>! </a:t>
            </a:r>
          </a:p>
          <a:p>
            <a:pPr>
              <a:lnSpc>
                <a:spcPct val="115000"/>
              </a:lnSpc>
            </a:pPr>
            <a:r>
              <a:rPr lang="en-PH" dirty="0">
                <a:latin typeface="+mj-lt"/>
              </a:rPr>
              <a:t>✅ </a:t>
            </a:r>
            <a:r>
              <a:rPr lang="en-PH" i="1" dirty="0">
                <a:latin typeface="+mj-lt"/>
              </a:rPr>
              <a:t>ER Care Choice 20</a:t>
            </a:r>
            <a:r>
              <a:rPr lang="en-PH" dirty="0">
                <a:latin typeface="+mj-lt"/>
              </a:rPr>
              <a:t> – covered ka </a:t>
            </a:r>
            <a:r>
              <a:rPr lang="en-PH" dirty="0" err="1">
                <a:latin typeface="+mj-lt"/>
              </a:rPr>
              <a:t>sa</a:t>
            </a:r>
            <a:r>
              <a:rPr lang="en-PH" dirty="0">
                <a:latin typeface="+mj-lt"/>
              </a:rPr>
              <a:t> </a:t>
            </a:r>
            <a:r>
              <a:rPr lang="en-PH" b="1" dirty="0">
                <a:latin typeface="+mj-lt"/>
              </a:rPr>
              <a:t>emergencies </a:t>
            </a:r>
            <a:r>
              <a:rPr lang="en-PH" b="1" dirty="0" err="1">
                <a:latin typeface="+mj-lt"/>
              </a:rPr>
              <a:t>dahil</a:t>
            </a:r>
            <a:r>
              <a:rPr lang="en-PH" b="1" dirty="0">
                <a:latin typeface="+mj-lt"/>
              </a:rPr>
              <a:t> </a:t>
            </a:r>
            <a:r>
              <a:rPr lang="en-PH" b="1" dirty="0" err="1">
                <a:latin typeface="+mj-lt"/>
              </a:rPr>
              <a:t>sa</a:t>
            </a:r>
            <a:r>
              <a:rPr lang="en-PH" b="1" dirty="0">
                <a:latin typeface="+mj-lt"/>
              </a:rPr>
              <a:t> </a:t>
            </a:r>
            <a:r>
              <a:rPr lang="en-PH" b="1" dirty="0" err="1">
                <a:latin typeface="+mj-lt"/>
              </a:rPr>
              <a:t>aksidente</a:t>
            </a:r>
            <a:r>
              <a:rPr lang="en-PH" b="1" dirty="0">
                <a:latin typeface="+mj-lt"/>
              </a:rPr>
              <a:t>, viral, at bacterial illnesses.</a:t>
            </a:r>
            <a:br>
              <a:rPr lang="en-PH" dirty="0">
                <a:latin typeface="+mj-lt"/>
              </a:rPr>
            </a:br>
            <a:r>
              <a:rPr lang="en-PH" dirty="0">
                <a:latin typeface="+mj-lt"/>
              </a:rPr>
              <a:t>✅ </a:t>
            </a:r>
            <a:r>
              <a:rPr lang="en-PH" i="1" dirty="0">
                <a:latin typeface="+mj-lt"/>
              </a:rPr>
              <a:t>ER Care Fit 50</a:t>
            </a:r>
            <a:r>
              <a:rPr lang="en-PH" dirty="0">
                <a:latin typeface="+mj-lt"/>
              </a:rPr>
              <a:t> – covered ka </a:t>
            </a:r>
            <a:r>
              <a:rPr lang="en-PH" dirty="0" err="1">
                <a:latin typeface="+mj-lt"/>
              </a:rPr>
              <a:t>sa</a:t>
            </a:r>
            <a:r>
              <a:rPr lang="en-PH" dirty="0">
                <a:latin typeface="+mj-lt"/>
              </a:rPr>
              <a:t> </a:t>
            </a:r>
            <a:r>
              <a:rPr lang="en-PH" b="1" dirty="0">
                <a:latin typeface="+mj-lt"/>
              </a:rPr>
              <a:t>emergencies </a:t>
            </a:r>
            <a:r>
              <a:rPr lang="en-PH" b="1" dirty="0" err="1">
                <a:latin typeface="+mj-lt"/>
              </a:rPr>
              <a:t>dahil</a:t>
            </a:r>
            <a:r>
              <a:rPr lang="en-PH" b="1" dirty="0">
                <a:latin typeface="+mj-lt"/>
              </a:rPr>
              <a:t> </a:t>
            </a:r>
            <a:r>
              <a:rPr lang="en-PH" b="1" dirty="0" err="1">
                <a:latin typeface="+mj-lt"/>
              </a:rPr>
              <a:t>sa</a:t>
            </a:r>
            <a:r>
              <a:rPr lang="en-PH" b="1" dirty="0">
                <a:latin typeface="+mj-lt"/>
              </a:rPr>
              <a:t> </a:t>
            </a:r>
            <a:r>
              <a:rPr lang="en-PH" b="1" dirty="0" err="1">
                <a:latin typeface="+mj-lt"/>
              </a:rPr>
              <a:t>aksidente</a:t>
            </a:r>
            <a:r>
              <a:rPr lang="en-PH" b="1" dirty="0">
                <a:latin typeface="+mj-lt"/>
              </a:rPr>
              <a:t>.</a:t>
            </a:r>
            <a:endParaRPr lang="en-US" b="1" dirty="0">
              <a:solidFill>
                <a:srgbClr val="FF0000"/>
              </a:solidFill>
              <a:effectLst/>
              <a:latin typeface="+mj-lt"/>
              <a:ea typeface="Arial" panose="020B0604020202020204" pitchFamily="34" charset="0"/>
            </a:endParaRPr>
          </a:p>
        </p:txBody>
      </p:sp>
      <p:pic>
        <p:nvPicPr>
          <p:cNvPr id="4" name="Picture 3" descr="A purple circle on a purple background&#10;&#10;AI-generated content may be incorrect.">
            <a:extLst>
              <a:ext uri="{FF2B5EF4-FFF2-40B4-BE49-F238E27FC236}">
                <a16:creationId xmlns:a16="http://schemas.microsoft.com/office/drawing/2014/main" id="{29192FDA-EBB2-55A1-9C2E-BA31E5861A6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83" t="22727" r="-289" b="69057"/>
          <a:stretch>
            <a:fillRect/>
          </a:stretch>
        </p:blipFill>
        <p:spPr>
          <a:xfrm>
            <a:off x="0" y="6294576"/>
            <a:ext cx="12276955" cy="563424"/>
          </a:xfrm>
          <a:prstGeom prst="rect">
            <a:avLst/>
          </a:prstGeom>
        </p:spPr>
      </p:pic>
      <p:pic>
        <p:nvPicPr>
          <p:cNvPr id="5" name="Picture 4" descr="A purple and silver logo&#10;&#10;AI-generated content may be incorrect.">
            <a:extLst>
              <a:ext uri="{FF2B5EF4-FFF2-40B4-BE49-F238E27FC236}">
                <a16:creationId xmlns:a16="http://schemas.microsoft.com/office/drawing/2014/main" id="{B97C8021-6536-D744-AFA7-98769E1D689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8737" t="16747" r="24673" b="23454"/>
          <a:stretch>
            <a:fillRect/>
          </a:stretch>
        </p:blipFill>
        <p:spPr>
          <a:xfrm>
            <a:off x="10550962" y="5125541"/>
            <a:ext cx="1435180" cy="1037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4375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30C46A0-06E2-C4FD-029E-5FE2A3D580F1}"/>
              </a:ext>
            </a:extLst>
          </p:cNvPr>
          <p:cNvSpPr txBox="1"/>
          <p:nvPr/>
        </p:nvSpPr>
        <p:spPr>
          <a:xfrm>
            <a:off x="3588743" y="489509"/>
            <a:ext cx="6949519" cy="114790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000" b="1" kern="1200" dirty="0">
                <a:solidFill>
                  <a:srgbClr val="540C6F"/>
                </a:solidFill>
                <a:latin typeface="Aptos Black" panose="020B0004020202020204" pitchFamily="34" charset="0"/>
                <a:ea typeface="+mj-ea"/>
                <a:cs typeface="+mj-cs"/>
              </a:rPr>
              <a:t>RECOMMEND ER CARE CHOICE 20</a:t>
            </a:r>
          </a:p>
        </p:txBody>
      </p:sp>
      <p:pic>
        <p:nvPicPr>
          <p:cNvPr id="7" name="Graphic 6" descr="A lightbulb">
            <a:extLst>
              <a:ext uri="{FF2B5EF4-FFF2-40B4-BE49-F238E27FC236}">
                <a16:creationId xmlns:a16="http://schemas.microsoft.com/office/drawing/2014/main" id="{F6909155-EA10-D03B-0EA6-D3C3B3D478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4756" y="1911673"/>
            <a:ext cx="3384109" cy="338410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A57ADDA-AF15-B4E4-0CD9-FADC8B2C6576}"/>
              </a:ext>
            </a:extLst>
          </p:cNvPr>
          <p:cNvSpPr txBox="1"/>
          <p:nvPr/>
        </p:nvSpPr>
        <p:spPr>
          <a:xfrm>
            <a:off x="3678865" y="2004996"/>
            <a:ext cx="7342924" cy="31974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b="1" dirty="0">
                <a:latin typeface="+mj-lt"/>
              </a:rPr>
              <a:t>Bakit </a:t>
            </a:r>
            <a:r>
              <a:rPr lang="en-US" b="1" dirty="0" err="1">
                <a:latin typeface="+mj-lt"/>
              </a:rPr>
              <a:t>i</a:t>
            </a:r>
            <a:r>
              <a:rPr lang="en-US" b="1" dirty="0">
                <a:latin typeface="+mj-lt"/>
              </a:rPr>
              <a:t>-recommend ang ER Care Choice 20 (₱450)?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b="1" dirty="0">
              <a:latin typeface="+mj-lt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 err="1">
                <a:latin typeface="+mj-lt"/>
              </a:rPr>
              <a:t>Mahalagang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i</a:t>
            </a:r>
            <a:r>
              <a:rPr lang="en-US" dirty="0">
                <a:latin typeface="+mj-lt"/>
              </a:rPr>
              <a:t>-offer ang product </a:t>
            </a:r>
            <a:r>
              <a:rPr lang="en-US" dirty="0" err="1">
                <a:latin typeface="+mj-lt"/>
              </a:rPr>
              <a:t>na</a:t>
            </a:r>
            <a:r>
              <a:rPr lang="en-US" dirty="0">
                <a:latin typeface="+mj-lt"/>
              </a:rPr>
              <a:t> may </a:t>
            </a:r>
            <a:r>
              <a:rPr lang="en-US" b="1" dirty="0" err="1">
                <a:latin typeface="+mj-lt"/>
              </a:rPr>
              <a:t>pinakamalaking</a:t>
            </a:r>
            <a:r>
              <a:rPr lang="en-US" b="1" dirty="0">
                <a:latin typeface="+mj-lt"/>
              </a:rPr>
              <a:t> value at </a:t>
            </a:r>
            <a:r>
              <a:rPr lang="en-US" b="1" dirty="0" err="1">
                <a:latin typeface="+mj-lt"/>
              </a:rPr>
              <a:t>proteksyon</a:t>
            </a:r>
            <a:r>
              <a:rPr lang="en-US" b="1" dirty="0">
                <a:latin typeface="+mj-lt"/>
              </a:rPr>
              <a:t>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latin typeface="+mj-lt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latin typeface="+mj-lt"/>
              </a:rPr>
              <a:t>Ang </a:t>
            </a:r>
            <a:r>
              <a:rPr lang="en-US" b="1" dirty="0">
                <a:latin typeface="+mj-lt"/>
              </a:rPr>
              <a:t>ER Care Choice 20 (₱450)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hindi</a:t>
            </a:r>
            <a:r>
              <a:rPr lang="en-US" dirty="0">
                <a:latin typeface="+mj-lt"/>
              </a:rPr>
              <a:t> lang para </a:t>
            </a:r>
            <a:r>
              <a:rPr lang="en-US" dirty="0" err="1">
                <a:latin typeface="+mj-lt"/>
              </a:rPr>
              <a:t>sa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aksidente</a:t>
            </a:r>
            <a:r>
              <a:rPr lang="en-US" dirty="0">
                <a:latin typeface="+mj-lt"/>
              </a:rPr>
              <a:t> — </a:t>
            </a:r>
            <a:r>
              <a:rPr lang="en-US" dirty="0" err="1">
                <a:latin typeface="+mj-lt"/>
              </a:rPr>
              <a:t>sakop</a:t>
            </a:r>
            <a:r>
              <a:rPr lang="en-US" dirty="0">
                <a:latin typeface="+mj-lt"/>
              </a:rPr>
              <a:t> din </a:t>
            </a:r>
            <a:r>
              <a:rPr lang="en-US" dirty="0" err="1">
                <a:latin typeface="+mj-lt"/>
              </a:rPr>
              <a:t>nito</a:t>
            </a:r>
            <a:r>
              <a:rPr lang="en-US" dirty="0">
                <a:latin typeface="+mj-lt"/>
              </a:rPr>
              <a:t> ang </a:t>
            </a:r>
            <a:r>
              <a:rPr lang="en-US" b="1" dirty="0">
                <a:latin typeface="+mj-lt"/>
              </a:rPr>
              <a:t>emergencies </a:t>
            </a:r>
            <a:r>
              <a:rPr lang="en-US" b="1" dirty="0" err="1">
                <a:latin typeface="+mj-lt"/>
              </a:rPr>
              <a:t>dahil</a:t>
            </a:r>
            <a:r>
              <a:rPr lang="en-US" b="1" dirty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sa</a:t>
            </a:r>
            <a:r>
              <a:rPr lang="en-US" b="1" dirty="0">
                <a:latin typeface="+mj-lt"/>
              </a:rPr>
              <a:t> bacterial at viral illnesses.</a:t>
            </a:r>
            <a:r>
              <a:rPr lang="en-US" dirty="0">
                <a:latin typeface="+mj-lt"/>
              </a:rPr>
              <a:t> Mas </a:t>
            </a:r>
            <a:r>
              <a:rPr lang="en-US" b="1" dirty="0" err="1">
                <a:latin typeface="+mj-lt"/>
              </a:rPr>
              <a:t>kumpleto</a:t>
            </a:r>
            <a:r>
              <a:rPr lang="en-US" b="1" dirty="0">
                <a:latin typeface="+mj-lt"/>
              </a:rPr>
              <a:t> at </a:t>
            </a:r>
            <a:r>
              <a:rPr lang="en-US" b="1" dirty="0" err="1">
                <a:latin typeface="+mj-lt"/>
              </a:rPr>
              <a:t>praktikal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ito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lalo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na</a:t>
            </a:r>
            <a:r>
              <a:rPr lang="en-US" dirty="0">
                <a:latin typeface="+mj-lt"/>
              </a:rPr>
              <a:t> para </a:t>
            </a:r>
            <a:r>
              <a:rPr lang="en-US" dirty="0" err="1">
                <a:latin typeface="+mj-lt"/>
              </a:rPr>
              <a:t>sa</a:t>
            </a:r>
            <a:r>
              <a:rPr lang="en-US" dirty="0">
                <a:latin typeface="+mj-lt"/>
              </a:rPr>
              <a:t> </a:t>
            </a:r>
            <a:r>
              <a:rPr lang="en-US" b="1" dirty="0">
                <a:latin typeface="+mj-lt"/>
              </a:rPr>
              <a:t>working adults, breadwinners, at seniors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na</a:t>
            </a:r>
            <a:r>
              <a:rPr lang="en-US" dirty="0">
                <a:latin typeface="+mj-lt"/>
              </a:rPr>
              <a:t> mas prone </a:t>
            </a:r>
            <a:r>
              <a:rPr lang="en-US" dirty="0" err="1">
                <a:latin typeface="+mj-lt"/>
              </a:rPr>
              <a:t>magkasakit</a:t>
            </a:r>
            <a:r>
              <a:rPr lang="en-US" dirty="0">
                <a:latin typeface="+mj-lt"/>
              </a:rPr>
              <a:t>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dirty="0">
              <a:latin typeface="+mj-lt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latin typeface="+mj-lt"/>
              </a:rPr>
              <a:t> </a:t>
            </a:r>
            <a:r>
              <a:rPr lang="en-US" i="1" dirty="0">
                <a:latin typeface="+mj-lt"/>
              </a:rPr>
              <a:t>“Sa </a:t>
            </a:r>
            <a:r>
              <a:rPr lang="en-US" i="1" dirty="0" err="1">
                <a:latin typeface="+mj-lt"/>
              </a:rPr>
              <a:t>maliit</a:t>
            </a:r>
            <a:r>
              <a:rPr lang="en-US" i="1" dirty="0">
                <a:latin typeface="+mj-lt"/>
              </a:rPr>
              <a:t> </a:t>
            </a:r>
            <a:r>
              <a:rPr lang="en-US" i="1" dirty="0" err="1">
                <a:latin typeface="+mj-lt"/>
              </a:rPr>
              <a:t>na</a:t>
            </a:r>
            <a:r>
              <a:rPr lang="en-US" i="1" dirty="0">
                <a:latin typeface="+mj-lt"/>
              </a:rPr>
              <a:t> </a:t>
            </a:r>
            <a:r>
              <a:rPr lang="en-US" i="1" dirty="0" err="1">
                <a:latin typeface="+mj-lt"/>
              </a:rPr>
              <a:t>dagdag</a:t>
            </a:r>
            <a:r>
              <a:rPr lang="en-US" i="1" dirty="0">
                <a:latin typeface="+mj-lt"/>
              </a:rPr>
              <a:t> lang, mas </a:t>
            </a:r>
            <a:r>
              <a:rPr lang="en-US" i="1" dirty="0" err="1">
                <a:latin typeface="+mj-lt"/>
              </a:rPr>
              <a:t>malawak</a:t>
            </a:r>
            <a:r>
              <a:rPr lang="en-US" i="1" dirty="0">
                <a:latin typeface="+mj-lt"/>
              </a:rPr>
              <a:t> </a:t>
            </a:r>
            <a:r>
              <a:rPr lang="en-US" i="1" dirty="0" err="1">
                <a:latin typeface="+mj-lt"/>
              </a:rPr>
              <a:t>na</a:t>
            </a:r>
            <a:r>
              <a:rPr lang="en-US" i="1" dirty="0">
                <a:latin typeface="+mj-lt"/>
              </a:rPr>
              <a:t> </a:t>
            </a:r>
            <a:r>
              <a:rPr lang="en-US" i="1" dirty="0" err="1">
                <a:latin typeface="+mj-lt"/>
              </a:rPr>
              <a:t>proteksyon</a:t>
            </a:r>
            <a:r>
              <a:rPr lang="en-US" i="1" dirty="0">
                <a:latin typeface="+mj-lt"/>
              </a:rPr>
              <a:t> kasi </a:t>
            </a:r>
            <a:r>
              <a:rPr lang="en-US" i="1" dirty="0" err="1">
                <a:latin typeface="+mj-lt"/>
              </a:rPr>
              <a:t>kasama</a:t>
            </a:r>
            <a:r>
              <a:rPr lang="en-US" i="1" dirty="0">
                <a:latin typeface="+mj-lt"/>
              </a:rPr>
              <a:t> </a:t>
            </a:r>
            <a:r>
              <a:rPr lang="en-US" i="1" dirty="0" err="1">
                <a:latin typeface="+mj-lt"/>
              </a:rPr>
              <a:t>na</a:t>
            </a:r>
            <a:r>
              <a:rPr lang="en-US" i="1" dirty="0">
                <a:latin typeface="+mj-lt"/>
              </a:rPr>
              <a:t> ang </a:t>
            </a:r>
            <a:r>
              <a:rPr lang="en-US" i="1" dirty="0" err="1">
                <a:latin typeface="+mj-lt"/>
              </a:rPr>
              <a:t>mga</a:t>
            </a:r>
            <a:r>
              <a:rPr lang="en-US" i="1" dirty="0">
                <a:latin typeface="+mj-lt"/>
              </a:rPr>
              <a:t> </a:t>
            </a:r>
            <a:r>
              <a:rPr lang="en-US" i="1" dirty="0" err="1">
                <a:latin typeface="+mj-lt"/>
              </a:rPr>
              <a:t>karaniwang</a:t>
            </a:r>
            <a:r>
              <a:rPr lang="en-US" i="1" dirty="0">
                <a:latin typeface="+mj-lt"/>
              </a:rPr>
              <a:t> </a:t>
            </a:r>
            <a:r>
              <a:rPr lang="en-US" i="1" dirty="0" err="1">
                <a:latin typeface="+mj-lt"/>
              </a:rPr>
              <a:t>dahilan</a:t>
            </a:r>
            <a:r>
              <a:rPr lang="en-US" i="1" dirty="0">
                <a:latin typeface="+mj-lt"/>
              </a:rPr>
              <a:t> ng ER visits </a:t>
            </a:r>
            <a:r>
              <a:rPr lang="en-US" i="1" dirty="0" err="1">
                <a:latin typeface="+mj-lt"/>
              </a:rPr>
              <a:t>tulad</a:t>
            </a:r>
            <a:r>
              <a:rPr lang="en-US" i="1" dirty="0">
                <a:latin typeface="+mj-lt"/>
              </a:rPr>
              <a:t> ng viral at bacterial sickness. Kaya </a:t>
            </a:r>
            <a:r>
              <a:rPr lang="en-US" i="1" dirty="0" err="1">
                <a:latin typeface="+mj-lt"/>
              </a:rPr>
              <a:t>ito</a:t>
            </a:r>
            <a:r>
              <a:rPr lang="en-US" i="1" dirty="0">
                <a:latin typeface="+mj-lt"/>
              </a:rPr>
              <a:t> </a:t>
            </a:r>
            <a:r>
              <a:rPr lang="en-US" i="1" dirty="0" err="1">
                <a:latin typeface="+mj-lt"/>
              </a:rPr>
              <a:t>talaga</a:t>
            </a:r>
            <a:r>
              <a:rPr lang="en-US" i="1" dirty="0">
                <a:latin typeface="+mj-lt"/>
              </a:rPr>
              <a:t> ang </a:t>
            </a:r>
            <a:r>
              <a:rPr lang="en-US" b="1" i="1" dirty="0">
                <a:latin typeface="+mj-lt"/>
              </a:rPr>
              <a:t>smart choice</a:t>
            </a:r>
            <a:r>
              <a:rPr lang="en-US" i="1" dirty="0">
                <a:latin typeface="+mj-lt"/>
              </a:rPr>
              <a:t> para </a:t>
            </a:r>
            <a:r>
              <a:rPr lang="en-US" i="1" dirty="0" err="1">
                <a:latin typeface="+mj-lt"/>
              </a:rPr>
              <a:t>siguradong</a:t>
            </a:r>
            <a:r>
              <a:rPr lang="en-US" i="1" dirty="0">
                <a:latin typeface="+mj-lt"/>
              </a:rPr>
              <a:t> </a:t>
            </a:r>
            <a:r>
              <a:rPr lang="en-US" i="1" dirty="0" err="1">
                <a:latin typeface="+mj-lt"/>
              </a:rPr>
              <a:t>protektado</a:t>
            </a:r>
            <a:r>
              <a:rPr lang="en-US" i="1" dirty="0">
                <a:latin typeface="+mj-lt"/>
              </a:rPr>
              <a:t> kayo.”</a:t>
            </a:r>
            <a:endParaRPr lang="en-US" dirty="0">
              <a:latin typeface="+mj-lt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latin typeface="+mj-lt"/>
            </a:endParaRPr>
          </a:p>
        </p:txBody>
      </p:sp>
      <p:pic>
        <p:nvPicPr>
          <p:cNvPr id="2" name="Picture 1" descr="A purple and silver logo&#10;&#10;AI-generated content may be incorrect.">
            <a:extLst>
              <a:ext uri="{FF2B5EF4-FFF2-40B4-BE49-F238E27FC236}">
                <a16:creationId xmlns:a16="http://schemas.microsoft.com/office/drawing/2014/main" id="{B134955E-F263-5793-D1E6-3102F701380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8737" t="16747" r="24673" b="23454"/>
          <a:stretch>
            <a:fillRect/>
          </a:stretch>
        </p:blipFill>
        <p:spPr>
          <a:xfrm>
            <a:off x="10538262" y="5570041"/>
            <a:ext cx="1435180" cy="1037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287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6EC3407-44FB-3CDC-3B7F-32A42D47C9E6}"/>
              </a:ext>
            </a:extLst>
          </p:cNvPr>
          <p:cNvSpPr txBox="1"/>
          <p:nvPr/>
        </p:nvSpPr>
        <p:spPr>
          <a:xfrm>
            <a:off x="326951" y="383056"/>
            <a:ext cx="609777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rgbClr val="540C6F"/>
                </a:solidFill>
                <a:latin typeface="Aptos Black" panose="020B0004020202020204" pitchFamily="34" charset="0"/>
              </a:rPr>
              <a:t>PRODUCT BENEFITS</a:t>
            </a:r>
            <a:endParaRPr lang="en-GB" sz="3000" b="1" dirty="0">
              <a:solidFill>
                <a:srgbClr val="540C6F"/>
              </a:solidFill>
              <a:latin typeface="Aptos Black" panose="020B00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272D39-E436-4997-BF17-77A6E8F834C8}"/>
              </a:ext>
            </a:extLst>
          </p:cNvPr>
          <p:cNvSpPr txBox="1"/>
          <p:nvPr/>
        </p:nvSpPr>
        <p:spPr>
          <a:xfrm>
            <a:off x="1037341" y="1098986"/>
            <a:ext cx="10743536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Outpatient emergency and inpatient care for emergency cases.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dirty="0"/>
              <a:t>Doctor’s professional fee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dirty="0"/>
              <a:t>Ward room accommodation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dirty="0"/>
              <a:t>Laboratory and diagnostic procedures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dirty="0"/>
              <a:t>Medicines as medically needed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dirty="0"/>
              <a:t>Use of operating room, recovery room and ICU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dirty="0"/>
              <a:t>Surgery and surgeon’s fees when medically necessary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dirty="0"/>
              <a:t>Special Modalities as medically needed subject to P5,000 sublimit: </a:t>
            </a:r>
            <a:endParaRPr lang="en-US" dirty="0"/>
          </a:p>
          <a:p>
            <a:pPr marL="742950" lvl="1" indent="-285750">
              <a:buFont typeface="Calibri" panose="020F0502020204030204" pitchFamily="34" charset="0"/>
              <a:buChar char="₋"/>
            </a:pPr>
            <a:r>
              <a:rPr lang="en-US" dirty="0"/>
              <a:t>Laparoscopic procedures </a:t>
            </a:r>
          </a:p>
          <a:p>
            <a:pPr marL="742950" lvl="1" indent="-285750">
              <a:buFont typeface="Calibri" panose="020F0502020204030204" pitchFamily="34" charset="0"/>
              <a:buChar char="₋"/>
            </a:pPr>
            <a:r>
              <a:rPr lang="en-US" sz="1800" dirty="0"/>
              <a:t>Magnetic Resonance Angiography (MRA)</a:t>
            </a:r>
          </a:p>
          <a:p>
            <a:pPr marL="742950" lvl="1" indent="-285750">
              <a:buFont typeface="Calibri" panose="020F0502020204030204" pitchFamily="34" charset="0"/>
              <a:buChar char="₋"/>
            </a:pPr>
            <a:r>
              <a:rPr lang="en-US" sz="1800" dirty="0"/>
              <a:t>Magnetic Resonance Imaging (MRI) </a:t>
            </a:r>
          </a:p>
          <a:p>
            <a:pPr marL="742950" lvl="1" indent="-285750">
              <a:buFont typeface="Calibri" panose="020F0502020204030204" pitchFamily="34" charset="0"/>
              <a:buChar char="₋"/>
            </a:pPr>
            <a:r>
              <a:rPr lang="en-US" sz="1800" dirty="0"/>
              <a:t>Computerized Tomography (CT) Scans </a:t>
            </a:r>
          </a:p>
          <a:p>
            <a:pPr marL="742950" lvl="1" indent="-285750">
              <a:buFont typeface="Calibri" panose="020F0502020204030204" pitchFamily="34" charset="0"/>
              <a:buChar char="₋"/>
            </a:pPr>
            <a:r>
              <a:rPr lang="en-US" sz="1800" dirty="0"/>
              <a:t>Endoscopic Procedures (Therapeutic) </a:t>
            </a:r>
          </a:p>
          <a:p>
            <a:pPr marL="742950" lvl="1" indent="-285750">
              <a:buFont typeface="Calibri" panose="020F0502020204030204" pitchFamily="34" charset="0"/>
              <a:buChar char="₋"/>
            </a:pPr>
            <a:r>
              <a:rPr lang="en-US" sz="1800" dirty="0"/>
              <a:t>Pain Management </a:t>
            </a:r>
          </a:p>
          <a:p>
            <a:pPr marL="742950" lvl="1" indent="-285750">
              <a:buFont typeface="Calibri" panose="020F0502020204030204" pitchFamily="34" charset="0"/>
              <a:buChar char="₋"/>
            </a:pPr>
            <a:r>
              <a:rPr lang="en-US" sz="1800" dirty="0"/>
              <a:t>Arthroscopic Procedures, Orthopedic Arthroscopy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dirty="0"/>
              <a:t>Other medically necessary modalities not mentioned above and those for which there are no comparable, conventional, or traditional counterparts.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sz="1800" b="1" dirty="0">
              <a:solidFill>
                <a:srgbClr val="C00000"/>
              </a:solidFill>
              <a:latin typeface="Aptos" panose="020B0004020202020204" pitchFamily="34" charset="0"/>
            </a:endParaRPr>
          </a:p>
        </p:txBody>
      </p:sp>
      <p:pic>
        <p:nvPicPr>
          <p:cNvPr id="2" name="Picture 1" descr="A purple circle on a purple background&#10;&#10;AI-generated content may be incorrect.">
            <a:extLst>
              <a:ext uri="{FF2B5EF4-FFF2-40B4-BE49-F238E27FC236}">
                <a16:creationId xmlns:a16="http://schemas.microsoft.com/office/drawing/2014/main" id="{3C19D49E-E481-6F8C-6F58-EF28C8F2378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3" t="22727" r="-289" b="69057"/>
          <a:stretch>
            <a:fillRect/>
          </a:stretch>
        </p:blipFill>
        <p:spPr>
          <a:xfrm>
            <a:off x="0" y="6294576"/>
            <a:ext cx="12276955" cy="563424"/>
          </a:xfrm>
          <a:prstGeom prst="rect">
            <a:avLst/>
          </a:prstGeom>
        </p:spPr>
      </p:pic>
      <p:pic>
        <p:nvPicPr>
          <p:cNvPr id="4" name="Picture 3" descr="A purple and silver logo&#10;&#10;AI-generated content may be incorrect.">
            <a:extLst>
              <a:ext uri="{FF2B5EF4-FFF2-40B4-BE49-F238E27FC236}">
                <a16:creationId xmlns:a16="http://schemas.microsoft.com/office/drawing/2014/main" id="{8A91BD85-81AC-8499-69E8-EC1CEBF390B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8737" t="16747" r="24673" b="23454"/>
          <a:stretch>
            <a:fillRect/>
          </a:stretch>
        </p:blipFill>
        <p:spPr>
          <a:xfrm>
            <a:off x="10550962" y="5125541"/>
            <a:ext cx="1435180" cy="1037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005553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heme1" id="{9F9C7188-0B8A-473F-8919-438B39160561}" vid="{D851440E-C576-4748-AB31-EA3915E9B8E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7ef836a-b9e4-4e6d-b54f-7493be94fd2b">
      <Terms xmlns="http://schemas.microsoft.com/office/infopath/2007/PartnerControls"/>
    </lcf76f155ced4ddcb4097134ff3c332f>
    <TaxCatchAll xmlns="45740202-f80c-4e22-ba4c-06b01849a7a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77D166548B2642B682E1749537FCEF" ma:contentTypeVersion="16" ma:contentTypeDescription="Create a new document." ma:contentTypeScope="" ma:versionID="9ccb1fa084685cfb0085003c8f775dd4">
  <xsd:schema xmlns:xsd="http://www.w3.org/2001/XMLSchema" xmlns:xs="http://www.w3.org/2001/XMLSchema" xmlns:p="http://schemas.microsoft.com/office/2006/metadata/properties" xmlns:ns2="97ef836a-b9e4-4e6d-b54f-7493be94fd2b" xmlns:ns3="45740202-f80c-4e22-ba4c-06b01849a7a3" targetNamespace="http://schemas.microsoft.com/office/2006/metadata/properties" ma:root="true" ma:fieldsID="818a4dc25095f540b5e519cae947a03c" ns2:_="" ns3:_="">
    <xsd:import namespace="97ef836a-b9e4-4e6d-b54f-7493be94fd2b"/>
    <xsd:import namespace="45740202-f80c-4e22-ba4c-06b01849a7a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ef836a-b9e4-4e6d-b54f-7493be94fd2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97642867-1b03-487d-bfa5-98f8211d0ef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740202-f80c-4e22-ba4c-06b01849a7a3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e57b8148-a6ab-48c0-bb9e-151c3d1142a6}" ma:internalName="TaxCatchAll" ma:showField="CatchAllData" ma:web="45740202-f80c-4e22-ba4c-06b01849a7a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F8AB428-43D0-4774-9DC0-712F974CE10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7F35200-31F5-4166-8B4D-BABC2D681F57}">
  <ds:schemaRefs>
    <ds:schemaRef ds:uri="45740202-f80c-4e22-ba4c-06b01849a7a3"/>
    <ds:schemaRef ds:uri="97ef836a-b9e4-4e6d-b54f-7493be94fd2b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2BC09284-09CA-46EE-B7FB-565939949B4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7ef836a-b9e4-4e6d-b54f-7493be94fd2b"/>
    <ds:schemaRef ds:uri="45740202-f80c-4e22-ba4c-06b01849a7a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4871</TotalTime>
  <Words>2370</Words>
  <Application>Microsoft Office PowerPoint</Application>
  <PresentationFormat>Widescreen</PresentationFormat>
  <Paragraphs>183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Aptos</vt:lpstr>
      <vt:lpstr>Aptos Black</vt:lpstr>
      <vt:lpstr>Aptos Display</vt:lpstr>
      <vt:lpstr>Arial</vt:lpstr>
      <vt:lpstr>Calibri</vt:lpstr>
      <vt:lpstr>Montserrat</vt:lpstr>
      <vt:lpstr>Wingdings</vt:lpstr>
      <vt:lpstr>Theme1</vt:lpstr>
      <vt:lpstr>HealthAlaga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Richelle Padilla</dc:creator>
  <cp:lastModifiedBy>Richelle Padilla</cp:lastModifiedBy>
  <cp:revision>18</cp:revision>
  <dcterms:created xsi:type="dcterms:W3CDTF">2025-03-14T11:04:42Z</dcterms:created>
  <dcterms:modified xsi:type="dcterms:W3CDTF">2026-02-25T14:09:31Z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0x0101006D77D166548B2642B682E1749537FCEF</vt:lpwstr>
  </property>
  <property fmtid="{D5CDD505-2E9C-101B-9397-08002B2CF9AE}" pid="3" name="MediaServiceImageTags">
    <vt:lpwstr/>
  </property>
</Properties>
</file>